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78" r:id="rId3"/>
    <p:sldMasterId id="2147483970" r:id="rId4"/>
  </p:sldMasterIdLst>
  <p:notesMasterIdLst>
    <p:notesMasterId r:id="rId60"/>
  </p:notesMasterIdLst>
  <p:handoutMasterIdLst>
    <p:handoutMasterId r:id="rId61"/>
  </p:handoutMasterIdLst>
  <p:sldIdLst>
    <p:sldId id="280" r:id="rId5"/>
    <p:sldId id="343" r:id="rId6"/>
    <p:sldId id="327" r:id="rId7"/>
    <p:sldId id="344" r:id="rId8"/>
    <p:sldId id="303" r:id="rId9"/>
    <p:sldId id="302" r:id="rId10"/>
    <p:sldId id="315" r:id="rId11"/>
    <p:sldId id="291" r:id="rId12"/>
    <p:sldId id="310" r:id="rId13"/>
    <p:sldId id="312" r:id="rId14"/>
    <p:sldId id="293" r:id="rId15"/>
    <p:sldId id="311" r:id="rId16"/>
    <p:sldId id="329" r:id="rId17"/>
    <p:sldId id="317" r:id="rId18"/>
    <p:sldId id="318" r:id="rId19"/>
    <p:sldId id="319" r:id="rId20"/>
    <p:sldId id="294" r:id="rId21"/>
    <p:sldId id="305" r:id="rId22"/>
    <p:sldId id="320" r:id="rId23"/>
    <p:sldId id="330" r:id="rId24"/>
    <p:sldId id="331" r:id="rId25"/>
    <p:sldId id="332" r:id="rId26"/>
    <p:sldId id="316" r:id="rId27"/>
    <p:sldId id="284" r:id="rId28"/>
    <p:sldId id="306" r:id="rId29"/>
    <p:sldId id="295" r:id="rId30"/>
    <p:sldId id="296" r:id="rId31"/>
    <p:sldId id="297" r:id="rId32"/>
    <p:sldId id="298" r:id="rId33"/>
    <p:sldId id="307" r:id="rId34"/>
    <p:sldId id="308" r:id="rId35"/>
    <p:sldId id="299" r:id="rId36"/>
    <p:sldId id="300" r:id="rId37"/>
    <p:sldId id="313" r:id="rId38"/>
    <p:sldId id="323" r:id="rId39"/>
    <p:sldId id="325" r:id="rId40"/>
    <p:sldId id="285" r:id="rId41"/>
    <p:sldId id="289" r:id="rId42"/>
    <p:sldId id="309" r:id="rId43"/>
    <p:sldId id="290" r:id="rId44"/>
    <p:sldId id="286" r:id="rId45"/>
    <p:sldId id="287" r:id="rId46"/>
    <p:sldId id="288" r:id="rId47"/>
    <p:sldId id="321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22" r:id="rId5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AEAEA"/>
    <a:srgbClr val="5F94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3" autoAdjust="0"/>
  </p:normalViewPr>
  <p:slideViewPr>
    <p:cSldViewPr>
      <p:cViewPr varScale="1">
        <p:scale>
          <a:sx n="70" d="100"/>
          <a:sy n="70" d="100"/>
        </p:scale>
        <p:origin x="-10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3ACA6-B617-4E64-BBED-7E97701BD9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FA5238-CFAF-4931-97D4-17BD970856C8}">
      <dgm:prSet phldrT="[Text]"/>
      <dgm:spPr/>
      <dgm:t>
        <a:bodyPr/>
        <a:lstStyle/>
        <a:p>
          <a:r>
            <a:rPr lang="cs-CZ" dirty="0" smtClean="0"/>
            <a:t>Časopisy</a:t>
          </a:r>
          <a:endParaRPr lang="en-US" dirty="0"/>
        </a:p>
      </dgm:t>
    </dgm:pt>
    <dgm:pt modelId="{3B16D0DF-9571-47AD-A721-EC141DD8866D}" type="parTrans" cxnId="{8CBE2F5A-51DF-4128-BF8A-CC9DBAE323F0}">
      <dgm:prSet/>
      <dgm:spPr/>
      <dgm:t>
        <a:bodyPr/>
        <a:lstStyle/>
        <a:p>
          <a:endParaRPr lang="en-US"/>
        </a:p>
      </dgm:t>
    </dgm:pt>
    <dgm:pt modelId="{14543C79-FDA3-4CDF-BB18-E4A07492C275}" type="sibTrans" cxnId="{8CBE2F5A-51DF-4128-BF8A-CC9DBAE323F0}">
      <dgm:prSet/>
      <dgm:spPr/>
      <dgm:t>
        <a:bodyPr/>
        <a:lstStyle/>
        <a:p>
          <a:endParaRPr lang="en-US"/>
        </a:p>
      </dgm:t>
    </dgm:pt>
    <dgm:pt modelId="{8ACCA24E-4F3E-4C43-9365-58E6B2FB1F94}">
      <dgm:prSet phldrT="[Text]"/>
      <dgm:spPr/>
      <dgm:t>
        <a:bodyPr/>
        <a:lstStyle/>
        <a:p>
          <a:r>
            <a:rPr lang="cs-CZ" dirty="0" smtClean="0"/>
            <a:t>Aktuálne</a:t>
          </a:r>
          <a:r>
            <a:rPr lang="en-US" dirty="0" smtClean="0"/>
            <a:t>	</a:t>
          </a:r>
          <a:endParaRPr lang="en-US" dirty="0"/>
        </a:p>
      </dgm:t>
    </dgm:pt>
    <dgm:pt modelId="{FAF0B035-72FE-4327-9B34-3C3AB2927E18}" type="parTrans" cxnId="{73C0F3F3-DBD0-43E5-9ACE-DB5AB9A97BAC}">
      <dgm:prSet/>
      <dgm:spPr/>
      <dgm:t>
        <a:bodyPr/>
        <a:lstStyle/>
        <a:p>
          <a:endParaRPr lang="en-US"/>
        </a:p>
      </dgm:t>
    </dgm:pt>
    <dgm:pt modelId="{BB384D73-6693-4AE1-8FF8-C369A3967D41}" type="sibTrans" cxnId="{73C0F3F3-DBD0-43E5-9ACE-DB5AB9A97BAC}">
      <dgm:prSet/>
      <dgm:spPr/>
      <dgm:t>
        <a:bodyPr/>
        <a:lstStyle/>
        <a:p>
          <a:endParaRPr lang="en-US"/>
        </a:p>
      </dgm:t>
    </dgm:pt>
    <dgm:pt modelId="{4D47C6B8-4D2F-496C-8657-34EFC78781C0}">
      <dgm:prSet phldrT="[Text]"/>
      <dgm:spPr/>
      <dgm:t>
        <a:bodyPr/>
        <a:lstStyle/>
        <a:p>
          <a:r>
            <a:rPr lang="en-US" dirty="0" smtClean="0"/>
            <a:t>Form</a:t>
          </a:r>
          <a:r>
            <a:rPr lang="cs-CZ" dirty="0" smtClean="0"/>
            <a:t>álne</a:t>
          </a:r>
          <a:endParaRPr lang="en-US" dirty="0"/>
        </a:p>
      </dgm:t>
    </dgm:pt>
    <dgm:pt modelId="{E57D24CD-29F4-4CCF-8445-81BDEF3EE4A2}" type="parTrans" cxnId="{8D955DA0-2A36-4A37-8560-7E9FFD59A118}">
      <dgm:prSet/>
      <dgm:spPr/>
      <dgm:t>
        <a:bodyPr/>
        <a:lstStyle/>
        <a:p>
          <a:endParaRPr lang="en-US"/>
        </a:p>
      </dgm:t>
    </dgm:pt>
    <dgm:pt modelId="{29C00246-D81C-4A10-B8B5-A09F107BC4BE}" type="sibTrans" cxnId="{8D955DA0-2A36-4A37-8560-7E9FFD59A118}">
      <dgm:prSet/>
      <dgm:spPr/>
      <dgm:t>
        <a:bodyPr/>
        <a:lstStyle/>
        <a:p>
          <a:endParaRPr lang="en-US"/>
        </a:p>
      </dgm:t>
    </dgm:pt>
    <dgm:pt modelId="{31E828BC-EA32-4FA4-A9AA-DE72C147EE4D}">
      <dgm:prSet phldrT="[Text]"/>
      <dgm:spPr/>
      <dgm:t>
        <a:bodyPr/>
        <a:lstStyle/>
        <a:p>
          <a:r>
            <a:rPr lang="cs-CZ" dirty="0" smtClean="0"/>
            <a:t>Zborníky</a:t>
          </a:r>
          <a:endParaRPr lang="en-US" dirty="0"/>
        </a:p>
      </dgm:t>
    </dgm:pt>
    <dgm:pt modelId="{FB3BD119-0E7A-4549-8C7B-CEE5B3C9B6A3}" type="parTrans" cxnId="{E20EE9FE-A7F8-4D27-8FBD-68FA3C7711D4}">
      <dgm:prSet/>
      <dgm:spPr/>
      <dgm:t>
        <a:bodyPr/>
        <a:lstStyle/>
        <a:p>
          <a:endParaRPr lang="en-US"/>
        </a:p>
      </dgm:t>
    </dgm:pt>
    <dgm:pt modelId="{2946B78B-97E7-4407-A05F-CD46075A70F3}" type="sibTrans" cxnId="{E20EE9FE-A7F8-4D27-8FBD-68FA3C7711D4}">
      <dgm:prSet/>
      <dgm:spPr/>
      <dgm:t>
        <a:bodyPr/>
        <a:lstStyle/>
        <a:p>
          <a:endParaRPr lang="en-US"/>
        </a:p>
      </dgm:t>
    </dgm:pt>
    <dgm:pt modelId="{78549F8A-019F-4EE4-B868-CB612F4822FF}">
      <dgm:prSet phldrT="[Text]"/>
      <dgm:spPr/>
      <dgm:t>
        <a:bodyPr/>
        <a:lstStyle/>
        <a:p>
          <a:r>
            <a:rPr lang="cs-CZ" dirty="0" smtClean="0"/>
            <a:t>Nové koncepty</a:t>
          </a:r>
          <a:endParaRPr lang="en-US" dirty="0"/>
        </a:p>
      </dgm:t>
    </dgm:pt>
    <dgm:pt modelId="{55A5C8F4-6080-447E-828E-7D38A540E638}" type="parTrans" cxnId="{969405CD-642E-49E6-88E0-4907BAE18F4A}">
      <dgm:prSet/>
      <dgm:spPr/>
      <dgm:t>
        <a:bodyPr/>
        <a:lstStyle/>
        <a:p>
          <a:endParaRPr lang="en-US"/>
        </a:p>
      </dgm:t>
    </dgm:pt>
    <dgm:pt modelId="{14AD0006-6659-418C-B54F-12BDCBEA6B1E}" type="sibTrans" cxnId="{969405CD-642E-49E6-88E0-4907BAE18F4A}">
      <dgm:prSet/>
      <dgm:spPr/>
      <dgm:t>
        <a:bodyPr/>
        <a:lstStyle/>
        <a:p>
          <a:endParaRPr lang="en-US"/>
        </a:p>
      </dgm:t>
    </dgm:pt>
    <dgm:pt modelId="{24CE690E-68EC-4484-A53A-54E34939BCF1}">
      <dgm:prSet phldrT="[Text]"/>
      <dgm:spPr/>
      <dgm:t>
        <a:bodyPr/>
        <a:lstStyle/>
        <a:p>
          <a:r>
            <a:rPr lang="cs-CZ" dirty="0" smtClean="0"/>
            <a:t>Ranné výskumy</a:t>
          </a:r>
          <a:endParaRPr lang="en-US" dirty="0"/>
        </a:p>
      </dgm:t>
    </dgm:pt>
    <dgm:pt modelId="{67A76221-EAA5-4927-9D5B-502A2C54015D}" type="parTrans" cxnId="{D19AE59C-1350-40A6-AEDC-35DAC9787098}">
      <dgm:prSet/>
      <dgm:spPr/>
      <dgm:t>
        <a:bodyPr/>
        <a:lstStyle/>
        <a:p>
          <a:endParaRPr lang="en-US"/>
        </a:p>
      </dgm:t>
    </dgm:pt>
    <dgm:pt modelId="{935089DE-5B73-4346-8D4E-8D000023D9F2}" type="sibTrans" cxnId="{D19AE59C-1350-40A6-AEDC-35DAC9787098}">
      <dgm:prSet/>
      <dgm:spPr/>
      <dgm:t>
        <a:bodyPr/>
        <a:lstStyle/>
        <a:p>
          <a:endParaRPr lang="en-US"/>
        </a:p>
      </dgm:t>
    </dgm:pt>
    <dgm:pt modelId="{298D8A4A-D873-4A5B-B37B-D76D9A14817E}">
      <dgm:prSet phldrT="[Text]"/>
      <dgm:spPr/>
      <dgm:t>
        <a:bodyPr/>
        <a:lstStyle/>
        <a:p>
          <a:r>
            <a:rPr lang="cs-CZ" dirty="0" smtClean="0"/>
            <a:t>Knihy</a:t>
          </a:r>
          <a:endParaRPr lang="en-US" dirty="0"/>
        </a:p>
      </dgm:t>
    </dgm:pt>
    <dgm:pt modelId="{1BE8127D-D416-4579-8C41-5A13CA0C08FC}" type="parTrans" cxnId="{6D5B4380-DC5E-4DFE-B85C-E891FA39BEAD}">
      <dgm:prSet/>
      <dgm:spPr/>
      <dgm:t>
        <a:bodyPr/>
        <a:lstStyle/>
        <a:p>
          <a:endParaRPr lang="en-US"/>
        </a:p>
      </dgm:t>
    </dgm:pt>
    <dgm:pt modelId="{B667657E-3D53-4C88-91AF-74BBD70E3704}" type="sibTrans" cxnId="{6D5B4380-DC5E-4DFE-B85C-E891FA39BEAD}">
      <dgm:prSet/>
      <dgm:spPr/>
      <dgm:t>
        <a:bodyPr/>
        <a:lstStyle/>
        <a:p>
          <a:endParaRPr lang="en-US"/>
        </a:p>
      </dgm:t>
    </dgm:pt>
    <dgm:pt modelId="{10C9B333-FBB1-4FD6-93F0-E9D92BBCCB78}">
      <dgm:prSet phldrT="[Text]"/>
      <dgm:spPr/>
      <dgm:t>
        <a:bodyPr/>
        <a:lstStyle/>
        <a:p>
          <a:r>
            <a:rPr lang="cs-CZ" dirty="0" smtClean="0"/>
            <a:t>Obsiahle analýzy</a:t>
          </a:r>
          <a:endParaRPr lang="en-US" dirty="0"/>
        </a:p>
      </dgm:t>
    </dgm:pt>
    <dgm:pt modelId="{2880773F-728B-4FE0-B83F-C7C15C2DF083}" type="parTrans" cxnId="{C5A248C1-1F5E-47B5-9F95-C35C4D6EAC2B}">
      <dgm:prSet/>
      <dgm:spPr/>
      <dgm:t>
        <a:bodyPr/>
        <a:lstStyle/>
        <a:p>
          <a:endParaRPr lang="en-US"/>
        </a:p>
      </dgm:t>
    </dgm:pt>
    <dgm:pt modelId="{49AF9F89-C0DE-499A-B173-AAD31677E8A6}" type="sibTrans" cxnId="{C5A248C1-1F5E-47B5-9F95-C35C4D6EAC2B}">
      <dgm:prSet/>
      <dgm:spPr/>
      <dgm:t>
        <a:bodyPr/>
        <a:lstStyle/>
        <a:p>
          <a:endParaRPr lang="en-US"/>
        </a:p>
      </dgm:t>
    </dgm:pt>
    <dgm:pt modelId="{F39ED1EE-179A-45F2-A24B-B2570C5B4B68}">
      <dgm:prSet phldrT="[Text]"/>
      <dgm:spPr/>
      <dgm:t>
        <a:bodyPr/>
        <a:lstStyle/>
        <a:p>
          <a:r>
            <a:rPr lang="cs-CZ" dirty="0" smtClean="0"/>
            <a:t>D</a:t>
          </a:r>
          <a:r>
            <a:rPr lang="sk-SK" dirty="0" smtClean="0"/>
            <a:t>ôkladné spracovanie</a:t>
          </a:r>
          <a:endParaRPr lang="en-US" dirty="0"/>
        </a:p>
      </dgm:t>
    </dgm:pt>
    <dgm:pt modelId="{28D959A8-F388-4BEF-A6F1-F7E2EF184D44}" type="parTrans" cxnId="{603D8B15-28C4-48B8-B4EF-E24BA7085C83}">
      <dgm:prSet/>
      <dgm:spPr/>
      <dgm:t>
        <a:bodyPr/>
        <a:lstStyle/>
        <a:p>
          <a:endParaRPr lang="en-US"/>
        </a:p>
      </dgm:t>
    </dgm:pt>
    <dgm:pt modelId="{5B8C4444-774D-44DF-BAB4-35EDD7CF8C14}" type="sibTrans" cxnId="{603D8B15-28C4-48B8-B4EF-E24BA7085C83}">
      <dgm:prSet/>
      <dgm:spPr/>
      <dgm:t>
        <a:bodyPr/>
        <a:lstStyle/>
        <a:p>
          <a:endParaRPr lang="en-US"/>
        </a:p>
      </dgm:t>
    </dgm:pt>
    <dgm:pt modelId="{6E49D40F-0077-4A7B-8B7C-6FF5BA5758B0}">
      <dgm:prSet phldrT="[Text]"/>
      <dgm:spPr/>
      <dgm:t>
        <a:bodyPr/>
        <a:lstStyle/>
        <a:p>
          <a:r>
            <a:rPr lang="cs-CZ" dirty="0" smtClean="0"/>
            <a:t>Recenzované</a:t>
          </a:r>
          <a:endParaRPr lang="en-US" dirty="0"/>
        </a:p>
      </dgm:t>
    </dgm:pt>
    <dgm:pt modelId="{20636CA4-0132-49B2-B27D-17F71D2B19E0}" type="parTrans" cxnId="{D626256E-DDC7-46D6-94D1-7A9DF7322C94}">
      <dgm:prSet/>
      <dgm:spPr/>
      <dgm:t>
        <a:bodyPr/>
        <a:lstStyle/>
        <a:p>
          <a:endParaRPr lang="en-US"/>
        </a:p>
      </dgm:t>
    </dgm:pt>
    <dgm:pt modelId="{3F89343D-40F0-4948-AFCC-CD6AE3F9914F}" type="sibTrans" cxnId="{D626256E-DDC7-46D6-94D1-7A9DF7322C94}">
      <dgm:prSet/>
      <dgm:spPr/>
      <dgm:t>
        <a:bodyPr/>
        <a:lstStyle/>
        <a:p>
          <a:endParaRPr lang="en-US"/>
        </a:p>
      </dgm:t>
    </dgm:pt>
    <dgm:pt modelId="{3E9FAB37-D6B4-46A2-975D-FE0453E64323}" type="pres">
      <dgm:prSet presAssocID="{9013ACA6-B617-4E64-BBED-7E97701BD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86BE2-E418-4BF7-95BF-A40A50ADA8A3}" type="pres">
      <dgm:prSet presAssocID="{2CFA5238-CFAF-4931-97D4-17BD970856C8}" presName="composite" presStyleCnt="0"/>
      <dgm:spPr/>
    </dgm:pt>
    <dgm:pt modelId="{BBF12EBB-B452-4041-A53E-24051392F5CA}" type="pres">
      <dgm:prSet presAssocID="{2CFA5238-CFAF-4931-97D4-17BD970856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B75F6-BE5C-4D9A-92E6-C6ABA8D8367E}" type="pres">
      <dgm:prSet presAssocID="{2CFA5238-CFAF-4931-97D4-17BD970856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3CEFA-213D-4C81-81B7-E02D95D5CF7D}" type="pres">
      <dgm:prSet presAssocID="{14543C79-FDA3-4CDF-BB18-E4A07492C275}" presName="space" presStyleCnt="0"/>
      <dgm:spPr/>
    </dgm:pt>
    <dgm:pt modelId="{44D8C816-20A5-4669-8B31-45B66295E662}" type="pres">
      <dgm:prSet presAssocID="{31E828BC-EA32-4FA4-A9AA-DE72C147EE4D}" presName="composite" presStyleCnt="0"/>
      <dgm:spPr/>
    </dgm:pt>
    <dgm:pt modelId="{6D19BDD3-CB12-4975-A45F-20D8DA7B7A6A}" type="pres">
      <dgm:prSet presAssocID="{31E828BC-EA32-4FA4-A9AA-DE72C147EE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80EBF-489C-4B56-B76B-2A51E5279497}" type="pres">
      <dgm:prSet presAssocID="{31E828BC-EA32-4FA4-A9AA-DE72C147EE4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B8188-2236-4DA8-9581-9B870F45C763}" type="pres">
      <dgm:prSet presAssocID="{2946B78B-97E7-4407-A05F-CD46075A70F3}" presName="space" presStyleCnt="0"/>
      <dgm:spPr/>
    </dgm:pt>
    <dgm:pt modelId="{5B532A98-4240-47C2-9B30-05F962A4E23C}" type="pres">
      <dgm:prSet presAssocID="{298D8A4A-D873-4A5B-B37B-D76D9A14817E}" presName="composite" presStyleCnt="0"/>
      <dgm:spPr/>
    </dgm:pt>
    <dgm:pt modelId="{6B8A2A15-EDB8-4530-809E-14AC499EE902}" type="pres">
      <dgm:prSet presAssocID="{298D8A4A-D873-4A5B-B37B-D76D9A1481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ED64E-98FA-4FFA-8909-992C494E60BA}" type="pres">
      <dgm:prSet presAssocID="{298D8A4A-D873-4A5B-B37B-D76D9A1481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55DA0-2A36-4A37-8560-7E9FFD59A118}" srcId="{2CFA5238-CFAF-4931-97D4-17BD970856C8}" destId="{4D47C6B8-4D2F-496C-8657-34EFC78781C0}" srcOrd="1" destOrd="0" parTransId="{E57D24CD-29F4-4CCF-8445-81BDEF3EE4A2}" sibTransId="{29C00246-D81C-4A10-B8B5-A09F107BC4BE}"/>
    <dgm:cxn modelId="{0B1145BC-731B-4EC7-8BB3-5D76D74FE3FF}" type="presOf" srcId="{6E49D40F-0077-4A7B-8B7C-6FF5BA5758B0}" destId="{0B9B75F6-BE5C-4D9A-92E6-C6ABA8D8367E}" srcOrd="0" destOrd="2" presId="urn:microsoft.com/office/officeart/2005/8/layout/hList1"/>
    <dgm:cxn modelId="{370DEB1F-1A0F-4A9B-929E-E22F8ABA491F}" type="presOf" srcId="{31E828BC-EA32-4FA4-A9AA-DE72C147EE4D}" destId="{6D19BDD3-CB12-4975-A45F-20D8DA7B7A6A}" srcOrd="0" destOrd="0" presId="urn:microsoft.com/office/officeart/2005/8/layout/hList1"/>
    <dgm:cxn modelId="{C5A248C1-1F5E-47B5-9F95-C35C4D6EAC2B}" srcId="{298D8A4A-D873-4A5B-B37B-D76D9A14817E}" destId="{10C9B333-FBB1-4FD6-93F0-E9D92BBCCB78}" srcOrd="0" destOrd="0" parTransId="{2880773F-728B-4FE0-B83F-C7C15C2DF083}" sibTransId="{49AF9F89-C0DE-499A-B173-AAD31677E8A6}"/>
    <dgm:cxn modelId="{E20EE9FE-A7F8-4D27-8FBD-68FA3C7711D4}" srcId="{9013ACA6-B617-4E64-BBED-7E97701BD9BD}" destId="{31E828BC-EA32-4FA4-A9AA-DE72C147EE4D}" srcOrd="1" destOrd="0" parTransId="{FB3BD119-0E7A-4549-8C7B-CEE5B3C9B6A3}" sibTransId="{2946B78B-97E7-4407-A05F-CD46075A70F3}"/>
    <dgm:cxn modelId="{73C0F3F3-DBD0-43E5-9ACE-DB5AB9A97BAC}" srcId="{2CFA5238-CFAF-4931-97D4-17BD970856C8}" destId="{8ACCA24E-4F3E-4C43-9365-58E6B2FB1F94}" srcOrd="0" destOrd="0" parTransId="{FAF0B035-72FE-4327-9B34-3C3AB2927E18}" sibTransId="{BB384D73-6693-4AE1-8FF8-C369A3967D41}"/>
    <dgm:cxn modelId="{1854B9A9-C819-4C06-9669-9BC5B09737BA}" type="presOf" srcId="{F39ED1EE-179A-45F2-A24B-B2570C5B4B68}" destId="{D8DED64E-98FA-4FFA-8909-992C494E60BA}" srcOrd="0" destOrd="1" presId="urn:microsoft.com/office/officeart/2005/8/layout/hList1"/>
    <dgm:cxn modelId="{28C08C8F-A05F-4FE9-B9E7-1C2871C8FE68}" type="presOf" srcId="{8ACCA24E-4F3E-4C43-9365-58E6B2FB1F94}" destId="{0B9B75F6-BE5C-4D9A-92E6-C6ABA8D8367E}" srcOrd="0" destOrd="0" presId="urn:microsoft.com/office/officeart/2005/8/layout/hList1"/>
    <dgm:cxn modelId="{E87757E5-443C-4C9E-A1AA-421EC22E92A5}" type="presOf" srcId="{78549F8A-019F-4EE4-B868-CB612F4822FF}" destId="{2BA80EBF-489C-4B56-B76B-2A51E5279497}" srcOrd="0" destOrd="0" presId="urn:microsoft.com/office/officeart/2005/8/layout/hList1"/>
    <dgm:cxn modelId="{603D8B15-28C4-48B8-B4EF-E24BA7085C83}" srcId="{298D8A4A-D873-4A5B-B37B-D76D9A14817E}" destId="{F39ED1EE-179A-45F2-A24B-B2570C5B4B68}" srcOrd="1" destOrd="0" parTransId="{28D959A8-F388-4BEF-A6F1-F7E2EF184D44}" sibTransId="{5B8C4444-774D-44DF-BAB4-35EDD7CF8C14}"/>
    <dgm:cxn modelId="{8CBE2F5A-51DF-4128-BF8A-CC9DBAE323F0}" srcId="{9013ACA6-B617-4E64-BBED-7E97701BD9BD}" destId="{2CFA5238-CFAF-4931-97D4-17BD970856C8}" srcOrd="0" destOrd="0" parTransId="{3B16D0DF-9571-47AD-A721-EC141DD8866D}" sibTransId="{14543C79-FDA3-4CDF-BB18-E4A07492C275}"/>
    <dgm:cxn modelId="{969405CD-642E-49E6-88E0-4907BAE18F4A}" srcId="{31E828BC-EA32-4FA4-A9AA-DE72C147EE4D}" destId="{78549F8A-019F-4EE4-B868-CB612F4822FF}" srcOrd="0" destOrd="0" parTransId="{55A5C8F4-6080-447E-828E-7D38A540E638}" sibTransId="{14AD0006-6659-418C-B54F-12BDCBEA6B1E}"/>
    <dgm:cxn modelId="{470679CA-E011-4EF9-A0FC-AC78A374A9CE}" type="presOf" srcId="{10C9B333-FBB1-4FD6-93F0-E9D92BBCCB78}" destId="{D8DED64E-98FA-4FFA-8909-992C494E60BA}" srcOrd="0" destOrd="0" presId="urn:microsoft.com/office/officeart/2005/8/layout/hList1"/>
    <dgm:cxn modelId="{D19AE59C-1350-40A6-AEDC-35DAC9787098}" srcId="{31E828BC-EA32-4FA4-A9AA-DE72C147EE4D}" destId="{24CE690E-68EC-4484-A53A-54E34939BCF1}" srcOrd="1" destOrd="0" parTransId="{67A76221-EAA5-4927-9D5B-502A2C54015D}" sibTransId="{935089DE-5B73-4346-8D4E-8D000023D9F2}"/>
    <dgm:cxn modelId="{99A399AE-D00E-492C-8139-0CC48FB32B96}" type="presOf" srcId="{2CFA5238-CFAF-4931-97D4-17BD970856C8}" destId="{BBF12EBB-B452-4041-A53E-24051392F5CA}" srcOrd="0" destOrd="0" presId="urn:microsoft.com/office/officeart/2005/8/layout/hList1"/>
    <dgm:cxn modelId="{1859DC48-EE1A-4D00-9674-C06266C95608}" type="presOf" srcId="{4D47C6B8-4D2F-496C-8657-34EFC78781C0}" destId="{0B9B75F6-BE5C-4D9A-92E6-C6ABA8D8367E}" srcOrd="0" destOrd="1" presId="urn:microsoft.com/office/officeart/2005/8/layout/hList1"/>
    <dgm:cxn modelId="{40F630D5-BC99-40C0-A829-163C7BDF5AF2}" type="presOf" srcId="{24CE690E-68EC-4484-A53A-54E34939BCF1}" destId="{2BA80EBF-489C-4B56-B76B-2A51E5279497}" srcOrd="0" destOrd="1" presId="urn:microsoft.com/office/officeart/2005/8/layout/hList1"/>
    <dgm:cxn modelId="{7C45D720-C6E2-4644-8149-D2B2BBA649A8}" type="presOf" srcId="{9013ACA6-B617-4E64-BBED-7E97701BD9BD}" destId="{3E9FAB37-D6B4-46A2-975D-FE0453E64323}" srcOrd="0" destOrd="0" presId="urn:microsoft.com/office/officeart/2005/8/layout/hList1"/>
    <dgm:cxn modelId="{D626256E-DDC7-46D6-94D1-7A9DF7322C94}" srcId="{2CFA5238-CFAF-4931-97D4-17BD970856C8}" destId="{6E49D40F-0077-4A7B-8B7C-6FF5BA5758B0}" srcOrd="2" destOrd="0" parTransId="{20636CA4-0132-49B2-B27D-17F71D2B19E0}" sibTransId="{3F89343D-40F0-4948-AFCC-CD6AE3F9914F}"/>
    <dgm:cxn modelId="{9D19D570-E60B-49F8-AE2E-F1AEB86C5847}" type="presOf" srcId="{298D8A4A-D873-4A5B-B37B-D76D9A14817E}" destId="{6B8A2A15-EDB8-4530-809E-14AC499EE902}" srcOrd="0" destOrd="0" presId="urn:microsoft.com/office/officeart/2005/8/layout/hList1"/>
    <dgm:cxn modelId="{6D5B4380-DC5E-4DFE-B85C-E891FA39BEAD}" srcId="{9013ACA6-B617-4E64-BBED-7E97701BD9BD}" destId="{298D8A4A-D873-4A5B-B37B-D76D9A14817E}" srcOrd="2" destOrd="0" parTransId="{1BE8127D-D416-4579-8C41-5A13CA0C08FC}" sibTransId="{B667657E-3D53-4C88-91AF-74BBD70E3704}"/>
    <dgm:cxn modelId="{FAC4E6F2-E30E-432B-9736-1BAC8192941D}" type="presParOf" srcId="{3E9FAB37-D6B4-46A2-975D-FE0453E64323}" destId="{9E586BE2-E418-4BF7-95BF-A40A50ADA8A3}" srcOrd="0" destOrd="0" presId="urn:microsoft.com/office/officeart/2005/8/layout/hList1"/>
    <dgm:cxn modelId="{648430B3-DBDF-45D8-A351-7C91683EC74F}" type="presParOf" srcId="{9E586BE2-E418-4BF7-95BF-A40A50ADA8A3}" destId="{BBF12EBB-B452-4041-A53E-24051392F5CA}" srcOrd="0" destOrd="0" presId="urn:microsoft.com/office/officeart/2005/8/layout/hList1"/>
    <dgm:cxn modelId="{CAD1C8F1-52F8-41BA-92AA-642303084A88}" type="presParOf" srcId="{9E586BE2-E418-4BF7-95BF-A40A50ADA8A3}" destId="{0B9B75F6-BE5C-4D9A-92E6-C6ABA8D8367E}" srcOrd="1" destOrd="0" presId="urn:microsoft.com/office/officeart/2005/8/layout/hList1"/>
    <dgm:cxn modelId="{C99FC5AE-6E6D-428B-A6F3-0D4C60F90E29}" type="presParOf" srcId="{3E9FAB37-D6B4-46A2-975D-FE0453E64323}" destId="{DCF3CEFA-213D-4C81-81B7-E02D95D5CF7D}" srcOrd="1" destOrd="0" presId="urn:microsoft.com/office/officeart/2005/8/layout/hList1"/>
    <dgm:cxn modelId="{9721D36A-1A33-42C4-A9F0-AD13C5833E5F}" type="presParOf" srcId="{3E9FAB37-D6B4-46A2-975D-FE0453E64323}" destId="{44D8C816-20A5-4669-8B31-45B66295E662}" srcOrd="2" destOrd="0" presId="urn:microsoft.com/office/officeart/2005/8/layout/hList1"/>
    <dgm:cxn modelId="{2EB32AE3-46A1-4B0D-81ED-4E7023B59142}" type="presParOf" srcId="{44D8C816-20A5-4669-8B31-45B66295E662}" destId="{6D19BDD3-CB12-4975-A45F-20D8DA7B7A6A}" srcOrd="0" destOrd="0" presId="urn:microsoft.com/office/officeart/2005/8/layout/hList1"/>
    <dgm:cxn modelId="{D31C7441-4646-453D-93FA-62CEB366C9B1}" type="presParOf" srcId="{44D8C816-20A5-4669-8B31-45B66295E662}" destId="{2BA80EBF-489C-4B56-B76B-2A51E5279497}" srcOrd="1" destOrd="0" presId="urn:microsoft.com/office/officeart/2005/8/layout/hList1"/>
    <dgm:cxn modelId="{BF23AEB5-3C10-47D8-9543-53DC06ADFE7E}" type="presParOf" srcId="{3E9FAB37-D6B4-46A2-975D-FE0453E64323}" destId="{58DB8188-2236-4DA8-9581-9B870F45C763}" srcOrd="3" destOrd="0" presId="urn:microsoft.com/office/officeart/2005/8/layout/hList1"/>
    <dgm:cxn modelId="{F02E83B5-F86C-465A-B232-37409567FACC}" type="presParOf" srcId="{3E9FAB37-D6B4-46A2-975D-FE0453E64323}" destId="{5B532A98-4240-47C2-9B30-05F962A4E23C}" srcOrd="4" destOrd="0" presId="urn:microsoft.com/office/officeart/2005/8/layout/hList1"/>
    <dgm:cxn modelId="{14E762BF-871B-46EF-BB8D-D8B63056AA51}" type="presParOf" srcId="{5B532A98-4240-47C2-9B30-05F962A4E23C}" destId="{6B8A2A15-EDB8-4530-809E-14AC499EE902}" srcOrd="0" destOrd="0" presId="urn:microsoft.com/office/officeart/2005/8/layout/hList1"/>
    <dgm:cxn modelId="{43080CE7-A3C6-4464-B762-5DAF6767BA40}" type="presParOf" srcId="{5B532A98-4240-47C2-9B30-05F962A4E23C}" destId="{D8DED64E-98FA-4FFA-8909-992C494E60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12EBB-B452-4041-A53E-24051392F5CA}">
      <dsp:nvSpPr>
        <dsp:cNvPr id="0" name=""/>
        <dsp:cNvSpPr/>
      </dsp:nvSpPr>
      <dsp:spPr>
        <a:xfrm>
          <a:off x="2405" y="1510485"/>
          <a:ext cx="234493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Časopisy</a:t>
          </a:r>
          <a:endParaRPr lang="en-US" sz="2300" kern="1200" dirty="0"/>
        </a:p>
      </dsp:txBody>
      <dsp:txXfrm>
        <a:off x="2405" y="1510485"/>
        <a:ext cx="2344935" cy="662400"/>
      </dsp:txXfrm>
    </dsp:sp>
    <dsp:sp modelId="{0B9B75F6-BE5C-4D9A-92E6-C6ABA8D8367E}">
      <dsp:nvSpPr>
        <dsp:cNvPr id="0" name=""/>
        <dsp:cNvSpPr/>
      </dsp:nvSpPr>
      <dsp:spPr>
        <a:xfrm>
          <a:off x="2405" y="2172885"/>
          <a:ext cx="2344935" cy="1574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Aktuálne</a:t>
          </a:r>
          <a:r>
            <a:rPr lang="en-US" sz="2300" kern="1200" dirty="0" smtClean="0"/>
            <a:t>	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Form</a:t>
          </a:r>
          <a:r>
            <a:rPr lang="cs-CZ" sz="2300" kern="1200" dirty="0" smtClean="0"/>
            <a:t>álne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Recenzované</a:t>
          </a:r>
          <a:endParaRPr lang="en-US" sz="2300" kern="1200" dirty="0"/>
        </a:p>
      </dsp:txBody>
      <dsp:txXfrm>
        <a:off x="2405" y="2172885"/>
        <a:ext cx="2344935" cy="1574429"/>
      </dsp:txXfrm>
    </dsp:sp>
    <dsp:sp modelId="{6D19BDD3-CB12-4975-A45F-20D8DA7B7A6A}">
      <dsp:nvSpPr>
        <dsp:cNvPr id="0" name=""/>
        <dsp:cNvSpPr/>
      </dsp:nvSpPr>
      <dsp:spPr>
        <a:xfrm>
          <a:off x="2675632" y="1510485"/>
          <a:ext cx="234493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Zborníky</a:t>
          </a:r>
          <a:endParaRPr lang="en-US" sz="2300" kern="1200" dirty="0"/>
        </a:p>
      </dsp:txBody>
      <dsp:txXfrm>
        <a:off x="2675632" y="1510485"/>
        <a:ext cx="2344935" cy="662400"/>
      </dsp:txXfrm>
    </dsp:sp>
    <dsp:sp modelId="{2BA80EBF-489C-4B56-B76B-2A51E5279497}">
      <dsp:nvSpPr>
        <dsp:cNvPr id="0" name=""/>
        <dsp:cNvSpPr/>
      </dsp:nvSpPr>
      <dsp:spPr>
        <a:xfrm>
          <a:off x="2675632" y="2172885"/>
          <a:ext cx="2344935" cy="1574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Nové koncepty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Ranné výskumy</a:t>
          </a:r>
          <a:endParaRPr lang="en-US" sz="2300" kern="1200" dirty="0"/>
        </a:p>
      </dsp:txBody>
      <dsp:txXfrm>
        <a:off x="2675632" y="2172885"/>
        <a:ext cx="2344935" cy="1574429"/>
      </dsp:txXfrm>
    </dsp:sp>
    <dsp:sp modelId="{6B8A2A15-EDB8-4530-809E-14AC499EE902}">
      <dsp:nvSpPr>
        <dsp:cNvPr id="0" name=""/>
        <dsp:cNvSpPr/>
      </dsp:nvSpPr>
      <dsp:spPr>
        <a:xfrm>
          <a:off x="5348859" y="1510485"/>
          <a:ext cx="234493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Knihy</a:t>
          </a:r>
          <a:endParaRPr lang="en-US" sz="2300" kern="1200" dirty="0"/>
        </a:p>
      </dsp:txBody>
      <dsp:txXfrm>
        <a:off x="5348859" y="1510485"/>
        <a:ext cx="2344935" cy="662400"/>
      </dsp:txXfrm>
    </dsp:sp>
    <dsp:sp modelId="{D8DED64E-98FA-4FFA-8909-992C494E60BA}">
      <dsp:nvSpPr>
        <dsp:cNvPr id="0" name=""/>
        <dsp:cNvSpPr/>
      </dsp:nvSpPr>
      <dsp:spPr>
        <a:xfrm>
          <a:off x="5348859" y="2172885"/>
          <a:ext cx="2344935" cy="1574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Obsiahle analýzy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D</a:t>
          </a:r>
          <a:r>
            <a:rPr lang="sk-SK" sz="2300" kern="1200" dirty="0" smtClean="0"/>
            <a:t>ôkladné spracovanie</a:t>
          </a:r>
          <a:endParaRPr lang="en-US" sz="2300" kern="1200" dirty="0"/>
        </a:p>
      </dsp:txBody>
      <dsp:txXfrm>
        <a:off x="5348859" y="2172885"/>
        <a:ext cx="2344935" cy="157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17E5C9-90F3-4543-9879-078D803B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736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76D67F-802B-4EC2-9451-3BC5504C3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10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2A45B-96A8-40D8-8DEE-6C09C82D5126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684213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35" y="4588357"/>
            <a:ext cx="6226481" cy="482794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60A00-0CAB-4025-BFF7-3F1244145CE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18096-53C7-4508-9293-9C5E03D561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005AB-2F16-4277-86FF-08E5608C34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27ABF-FDBC-467A-BB64-2FC581EC8FA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04EFC-046C-480D-83FE-01DD18366295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C2A97-77EB-41F8-8917-F50394D4C25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38EF6-41BE-4CCA-A384-9323849D279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2946" y="684290"/>
            <a:ext cx="4531783" cy="3723084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85" y="4587735"/>
            <a:ext cx="6226584" cy="4828481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51CE-46B9-4B76-A6B2-DC7754857B0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52814-CBB8-48DD-A8EE-649E4E9E74A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C7F0E31-E5C3-4574-B4AD-F54B588F2833}" type="slidenum">
              <a:rPr lang="en-US" sz="1000"/>
              <a:pPr algn="r" eaLnBrk="0" hangingPunct="0"/>
              <a:t>55</a:t>
            </a:fld>
            <a:endParaRPr lang="en-US" sz="100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7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29795-30CB-4ED9-8EA2-61F83940D057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46A99-F2CF-44F7-90DF-0CFAAE765C6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18096-53C7-4508-9293-9C5E03D561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81000" y="152400"/>
            <a:ext cx="8382000" cy="304800"/>
            <a:chOff x="240" y="48"/>
            <a:chExt cx="5280" cy="192"/>
          </a:xfrm>
        </p:grpSpPr>
        <p:pic>
          <p:nvPicPr>
            <p:cNvPr id="6" name="Picture 7" descr="tagline&amp;icon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4" y="70"/>
              <a:ext cx="105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wok-whi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48"/>
              <a:ext cx="182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9" descr="logo-grnru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6345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mapman-lowre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33400"/>
            <a:ext cx="2590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5613" y="2284413"/>
            <a:ext cx="8226425" cy="1143000"/>
          </a:xfrm>
        </p:spPr>
        <p:txBody>
          <a:bodyPr/>
          <a:lstStyle>
            <a:lvl1pPr>
              <a:lnSpc>
                <a:spcPts val="4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5613" y="3884613"/>
            <a:ext cx="8226425" cy="914400"/>
          </a:xfrm>
          <a:noFill/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99013"/>
            <a:ext cx="8226425" cy="685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9450"/>
            <a:ext cx="2057400" cy="526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9450"/>
            <a:ext cx="6019800" cy="526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0013"/>
            <a:ext cx="8229600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0013"/>
            <a:ext cx="4038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0013"/>
            <a:ext cx="4038600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062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062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45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0013"/>
            <a:ext cx="40386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VP1954028"/>
          <p:cNvPicPr>
            <a:picLocks noChangeAspect="1" noChangeArrowheads="1"/>
          </p:cNvPicPr>
          <p:nvPr userDrawn="1"/>
        </p:nvPicPr>
        <p:blipFill>
          <a:blip r:embed="rId3" cstate="print"/>
          <a:srcRect b="5922"/>
          <a:stretch>
            <a:fillRect/>
          </a:stretch>
        </p:blipFill>
        <p:spPr bwMode="auto">
          <a:xfrm>
            <a:off x="341313" y="311150"/>
            <a:ext cx="84423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514725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578350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58123-BDC4-4D6C-9CAB-BE95CFF22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FC43-AD61-4094-B57A-A69765AFB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7859-0BC5-4018-B3A8-BDC8BF96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B843-1598-4D1A-BFEB-510338CE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346F-B4C6-457A-B729-72A1BA279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EB1E-B5C0-40A6-ACE1-6747A701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4E73-36A5-4882-AB0D-D7B53382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B01A-CB8E-46B6-9555-8309D7287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FBD2-66D0-4D60-B3DE-5EAC5B9B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3C6E-E022-4939-8F2B-7BD490834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4" descr="connectivity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374650"/>
            <a:ext cx="845502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8811-5D36-46CC-9832-5A930FD5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D862-6745-4F20-8DDA-3F26AF5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BAA8-32B2-49A7-9868-AA5537227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2BD-FC81-4A76-AFCD-22DD4D2FF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63C1-251E-4735-8FCC-FC0D8D5F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93A2-6141-4E0D-B073-4856CF95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0E37-F531-4049-87C7-6D9BAF8F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7D6C-E588-4642-B349-15FAD4FD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291D-8976-4E06-BFE4-904668652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938-BE20-40CD-9418-55CDB9423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0" name="Picture 10" descr="hc_DividerBG_W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286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812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C9B4F3-E5A2-4758-B60F-F5C56CF657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D4296B-C6D4-41CD-A183-25D5BC8B22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0013"/>
            <a:ext cx="40386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B392E9-7A56-4CC4-94CC-A04068640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DF6E3-B01E-4994-93B4-06DD9C4C059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3BBBA6-1D02-4040-81CE-E681BE5DB9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34AE04-8BFE-4C50-9362-5D6E6466E2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95CDF5-5807-42B3-8CEE-0062E9064C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4B1EA-4577-404B-B3AB-A46D30512A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50BA3F-0830-4506-84C2-C2D5C561C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DF879B-DB95-4E4B-A155-AA940EEB2B0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794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0013"/>
            <a:ext cx="8229600" cy="4570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gray">
          <a:xfrm>
            <a:off x="6781800" y="6473825"/>
            <a:ext cx="198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1"/>
          <a:lstStyle/>
          <a:p>
            <a:pPr eaLnBrk="0" hangingPunct="0">
              <a:defRPr/>
            </a:pPr>
            <a:r>
              <a:rPr lang="en-US" sz="800"/>
              <a:t>Copyright 2006 Thomson Corporation</a:t>
            </a:r>
          </a:p>
        </p:txBody>
      </p:sp>
      <p:sp>
        <p:nvSpPr>
          <p:cNvPr id="3077" name="Rectangle 5"/>
          <p:cNvSpPr>
            <a:spLocks noChangeArrowheads="1"/>
          </p:cNvSpPr>
          <p:nvPr userDrawn="1"/>
        </p:nvSpPr>
        <p:spPr bwMode="auto">
          <a:xfrm>
            <a:off x="4381500" y="6473825"/>
            <a:ext cx="381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1"/>
          <a:lstStyle/>
          <a:p>
            <a:pPr algn="r" eaLnBrk="0" hangingPunct="0">
              <a:defRPr/>
            </a:pPr>
            <a:fld id="{18F74AD6-723F-4964-A40E-5814EFDCBB0D}" type="slidenum">
              <a:rPr lang="en-US" sz="800"/>
              <a:pPr algn="r" eaLnBrk="0" hangingPunct="0">
                <a:defRPr/>
              </a:pPr>
              <a:t>‹#›</a:t>
            </a:fld>
            <a:endParaRPr lang="en-US" sz="800"/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381000" y="152400"/>
            <a:ext cx="8382000" cy="304800"/>
            <a:chOff x="240" y="48"/>
            <a:chExt cx="5280" cy="192"/>
          </a:xfrm>
        </p:grpSpPr>
        <p:pic>
          <p:nvPicPr>
            <p:cNvPr id="1034" name="Picture 8" descr="tagline&amp;ico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64" y="70"/>
              <a:ext cx="105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9" descr="wok-white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0" y="48"/>
              <a:ext cx="182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0" descr="logo-grnrul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108700"/>
            <a:ext cx="96345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Line 11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</p:sldLayoutIdLst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339933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6842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943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17775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974975" indent="-2270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3432175" indent="-2270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889375" indent="-2270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4346575" indent="-2270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>
              <a:solidFill>
                <a:srgbClr val="4B4B4B"/>
              </a:solidFill>
            </a:endParaRPr>
          </a:p>
        </p:txBody>
      </p:sp>
      <p:pic>
        <p:nvPicPr>
          <p:cNvPr id="2051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fld id="{84195DB5-16D0-4336-999D-D06CCF1B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D80378C-B40E-47BF-B2CA-4AF3F52CC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02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000" smtClean="0">
                <a:solidFill>
                  <a:srgbClr val="FFFFFF"/>
                </a:solidFill>
              </a:endParaRPr>
            </a:p>
          </p:txBody>
        </p:sp>
        <p:pic>
          <p:nvPicPr>
            <p:cNvPr id="480260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</p:spPr>
        </p:pic>
      </p:grpSp>
      <p:pic>
        <p:nvPicPr>
          <p:cNvPr id="480268" name="Picture 12" descr="hc_Divider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0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</a:defRPr>
            </a:lvl1pPr>
          </a:lstStyle>
          <a:p>
            <a:fld id="{EE2C1708-B384-4819-9D6D-C4E551B4257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802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898525" y="1368425"/>
            <a:ext cx="7388225" cy="3175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2000" smtClean="0">
              <a:solidFill>
                <a:srgbClr val="FFFFFF"/>
              </a:solidFill>
            </a:endParaRPr>
          </a:p>
        </p:txBody>
      </p:sp>
      <p:pic>
        <p:nvPicPr>
          <p:cNvPr id="480262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</p:spPr>
      </p:pic>
      <p:sp>
        <p:nvSpPr>
          <p:cNvPr id="48027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niko.szasz@thomsonreuter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erid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ww.researcherid.com/" TargetMode="Externa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products_tools/multidisciplinary/webofscience/cpci/cpciessay/" TargetMode="External"/><Relationship Id="rId2" Type="http://schemas.openxmlformats.org/officeDocument/2006/relationships/hyperlink" Target="http://thomsonreuters.com/products_services/science/free/essays/journal_selection_process/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okinfo.com/media/pdf/BKCI-SelectionEssay_web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shark.com/thomsonscientific/wok5_citation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media/pdf/BKCI-SelectionEssay_web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6.png"/><Relationship Id="rId5" Type="http://schemas.openxmlformats.org/officeDocument/2006/relationships/hyperlink" Target="http://wokinfo.com/mbl/publishers/" TargetMode="External"/><Relationship Id="rId4" Type="http://schemas.openxmlformats.org/officeDocument/2006/relationships/hyperlink" Target="http://wokinfo.com/mbl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thomsonreuters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eniko.szasz@thomsonreuters.com" TargetMode="External"/><Relationship Id="rId5" Type="http://schemas.openxmlformats.org/officeDocument/2006/relationships/hyperlink" Target="http://www.science.thomsonreuters.com/support" TargetMode="External"/><Relationship Id="rId4" Type="http://schemas.openxmlformats.org/officeDocument/2006/relationships/hyperlink" Target="http://wokinfo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Novinky</a:t>
            </a:r>
            <a:r>
              <a:rPr lang="en-GB" dirty="0" smtClean="0"/>
              <a:t> </a:t>
            </a:r>
            <a:r>
              <a:rPr lang="hu-HU" dirty="0" smtClean="0"/>
              <a:t>na</a:t>
            </a:r>
            <a:r>
              <a:rPr lang="en-GB" dirty="0" smtClean="0"/>
              <a:t> </a:t>
            </a:r>
            <a:r>
              <a:rPr lang="hu-HU" dirty="0" smtClean="0"/>
              <a:t>Web of </a:t>
            </a:r>
            <a:r>
              <a:rPr lang="en-GB" dirty="0" smtClean="0"/>
              <a:t>Knowledge, 2011-2012</a:t>
            </a:r>
            <a:endParaRPr lang="en-US" sz="20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81000" y="4495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k-SK" dirty="0" smtClean="0"/>
              <a:t>Enik</a:t>
            </a:r>
            <a:r>
              <a:rPr lang="hu-HU" dirty="0" smtClean="0"/>
              <a:t>ő Tóth Szász</a:t>
            </a:r>
            <a:r>
              <a:rPr lang="en-GB" dirty="0" smtClean="0"/>
              <a:t>, </a:t>
            </a:r>
            <a:r>
              <a:rPr lang="sk-SK" dirty="0" smtClean="0"/>
              <a:t>Customer Education Specialist</a:t>
            </a:r>
          </a:p>
          <a:p>
            <a:pPr eaLnBrk="1" hangingPunct="1"/>
            <a:r>
              <a:rPr lang="hu-HU" u="sng" dirty="0" smtClean="0">
                <a:solidFill>
                  <a:srgbClr val="0083BF"/>
                </a:solidFill>
                <a:ea typeface="ＭＳ Ｐゴシック" pitchFamily="-108" charset="-128"/>
                <a:hlinkClick r:id="rId3"/>
              </a:rPr>
              <a:t>eniko.szasz</a:t>
            </a:r>
            <a:r>
              <a:rPr lang="en-US" u="sng" dirty="0" smtClean="0">
                <a:solidFill>
                  <a:srgbClr val="0083BF"/>
                </a:solidFill>
                <a:ea typeface="ＭＳ Ｐゴシック" pitchFamily="-108" charset="-128"/>
                <a:hlinkClick r:id="rId3"/>
              </a:rPr>
              <a:t>@</a:t>
            </a:r>
            <a:r>
              <a:rPr lang="sk-SK" u="sng" dirty="0" smtClean="0">
                <a:solidFill>
                  <a:srgbClr val="0083BF"/>
                </a:solidFill>
                <a:ea typeface="ＭＳ Ｐゴシック" pitchFamily="-108" charset="-128"/>
                <a:hlinkClick r:id="rId3"/>
              </a:rPr>
              <a:t>thomsonreuters.com</a:t>
            </a:r>
            <a:endParaRPr lang="en-GB" u="sng" dirty="0" smtClean="0">
              <a:solidFill>
                <a:srgbClr val="0083BF"/>
              </a:solidFill>
              <a:ea typeface="ＭＳ Ｐゴシック" pitchFamily="-108" charset="-128"/>
            </a:endParaRPr>
          </a:p>
          <a:p>
            <a:pPr eaLnBrk="1" hangingPunct="1"/>
            <a:endParaRPr lang="sk-SK" u="sng" dirty="0" smtClean="0">
              <a:solidFill>
                <a:srgbClr val="0083BF"/>
              </a:solidFill>
              <a:ea typeface="ＭＳ Ｐゴシック" pitchFamily="-108" charset="-128"/>
            </a:endParaRPr>
          </a:p>
          <a:p>
            <a:pPr eaLnBrk="1" hangingPunct="1"/>
            <a:endParaRPr lang="sk-SK" u="sng" dirty="0" smtClean="0">
              <a:solidFill>
                <a:srgbClr val="0083BF"/>
              </a:solidFill>
              <a:ea typeface="ＭＳ Ｐゴシック" pitchFamily="-108" charset="-128"/>
            </a:endParaRPr>
          </a:p>
          <a:p>
            <a:pPr eaLnBrk="1" hangingPunct="1"/>
            <a:r>
              <a:rPr lang="en-GB" u="sng" dirty="0" smtClean="0">
                <a:solidFill>
                  <a:srgbClr val="0083BF"/>
                </a:solidFill>
                <a:ea typeface="ＭＳ Ｐゴシック" pitchFamily="-108" charset="-128"/>
              </a:rPr>
              <a:t>http</a:t>
            </a:r>
            <a:r>
              <a:rPr lang="cs-CZ" u="sng" dirty="0" smtClean="0">
                <a:solidFill>
                  <a:srgbClr val="0083BF"/>
                </a:solidFill>
                <a:ea typeface="ＭＳ Ｐゴシック" pitchFamily="-108" charset="-128"/>
              </a:rPr>
              <a:t>://webofknowledge.com</a:t>
            </a:r>
          </a:p>
          <a:p>
            <a:pPr eaLnBrk="1" hangingPunct="1"/>
            <a:r>
              <a:rPr lang="cs-CZ" u="sng" dirty="0" smtClean="0">
                <a:solidFill>
                  <a:srgbClr val="0083BF"/>
                </a:solidFill>
                <a:ea typeface="ＭＳ Ｐゴシック" pitchFamily="-108" charset="-128"/>
              </a:rPr>
              <a:t>http://wokinfo.com </a:t>
            </a:r>
            <a:endParaRPr lang="sk-SK" u="sng" dirty="0" smtClean="0">
              <a:solidFill>
                <a:srgbClr val="0083BF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Lemmatization search results</a:t>
            </a:r>
          </a:p>
        </p:txBody>
      </p:sp>
      <p:pic>
        <p:nvPicPr>
          <p:cNvPr id="20483" name="Content Placeholder 21" descr="wos lem search resul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04800"/>
            <a:ext cx="8615363" cy="4800600"/>
          </a:xfrm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0" y="1143000"/>
            <a:ext cx="7620000" cy="4071938"/>
            <a:chOff x="685800" y="1143000"/>
            <a:chExt cx="7620000" cy="4072227"/>
          </a:xfrm>
        </p:grpSpPr>
        <p:pic>
          <p:nvPicPr>
            <p:cNvPr id="20489" name="Picture 10" descr="best practices full recor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143000"/>
              <a:ext cx="7620000" cy="407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8" descr="zoom 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3048000"/>
              <a:ext cx="2143020" cy="238114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00163" y="2057400"/>
            <a:ext cx="7843837" cy="4341813"/>
            <a:chOff x="1066800" y="1905000"/>
            <a:chExt cx="7843276" cy="4341665"/>
          </a:xfrm>
        </p:grpSpPr>
        <p:pic>
          <p:nvPicPr>
            <p:cNvPr id="20486" name="Picture 22" descr="good practice full recor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1905000"/>
              <a:ext cx="7843276" cy="434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23" descr="zoom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9201" y="4343400"/>
              <a:ext cx="1905000" cy="50494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488" name="Rounded Rectangle 24"/>
            <p:cNvSpPr>
              <a:spLocks noChangeArrowheads="1"/>
            </p:cNvSpPr>
            <p:nvPr/>
          </p:nvSpPr>
          <p:spPr bwMode="auto">
            <a:xfrm>
              <a:off x="4876800" y="2895600"/>
              <a:ext cx="990600" cy="2286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8" descr="wos topic sear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066800"/>
            <a:ext cx="8572500" cy="4953000"/>
          </a:xfrm>
          <a:ln>
            <a:solidFill>
              <a:schemeClr val="bg2"/>
            </a:solidFill>
          </a:ln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69175" cy="836613"/>
          </a:xfrm>
        </p:spPr>
        <p:txBody>
          <a:bodyPr/>
          <a:lstStyle/>
          <a:p>
            <a:r>
              <a:rPr lang="hu-HU" dirty="0" smtClean="0"/>
              <a:t>Vyhľadávanie: </a:t>
            </a:r>
            <a:r>
              <a:rPr lang="en-US" dirty="0" smtClean="0"/>
              <a:t>Near/ </a:t>
            </a:r>
            <a:r>
              <a:rPr lang="en-US" dirty="0" err="1" smtClean="0"/>
              <a:t>oper</a:t>
            </a:r>
            <a:r>
              <a:rPr lang="hu-HU" dirty="0" smtClean="0"/>
              <a:t>á</a:t>
            </a:r>
            <a:r>
              <a:rPr lang="en-US" dirty="0" smtClean="0"/>
              <a:t>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2590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458200" cy="40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2819400"/>
            <a:ext cx="85994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334000" y="4724400"/>
            <a:ext cx="28956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u-HU" b="1" dirty="0" smtClean="0"/>
              <a:t>Hydroxy</a:t>
            </a:r>
            <a:r>
              <a:rPr lang="hu-HU" dirty="0" smtClean="0"/>
              <a:t>phenyl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b="1" dirty="0" err="1" smtClean="0"/>
              <a:t>H</a:t>
            </a:r>
            <a:r>
              <a:rPr lang="en-US" b="1" dirty="0" err="1" smtClean="0"/>
              <a:t>ydroxy</a:t>
            </a:r>
            <a:r>
              <a:rPr lang="en-US" dirty="0" err="1" smtClean="0"/>
              <a:t>lated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hu-HU" b="1" dirty="0" err="1" smtClean="0"/>
              <a:t>H</a:t>
            </a:r>
            <a:r>
              <a:rPr lang="en-US" b="1" dirty="0" err="1" smtClean="0"/>
              <a:t>ydroxy</a:t>
            </a:r>
            <a:r>
              <a:rPr lang="hu-HU" dirty="0" smtClean="0"/>
              <a:t>naphthaldehyde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8" descr="wos topic sear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066800"/>
            <a:ext cx="8572500" cy="4953000"/>
          </a:xfrm>
          <a:ln>
            <a:solidFill>
              <a:schemeClr val="bg2"/>
            </a:solidFill>
          </a:ln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3987"/>
            <a:ext cx="7369175" cy="836613"/>
          </a:xfrm>
        </p:spPr>
        <p:txBody>
          <a:bodyPr/>
          <a:lstStyle/>
          <a:p>
            <a:r>
              <a:rPr lang="en-US" dirty="0" smtClean="0"/>
              <a:t>Topic/Title </a:t>
            </a:r>
            <a:r>
              <a:rPr lang="cs-CZ" dirty="0" smtClean="0"/>
              <a:t>vyhľadávanie pomocou </a:t>
            </a:r>
            <a:r>
              <a:rPr lang="en-US" dirty="0" smtClean="0"/>
              <a:t>Left-hand Truncation</a:t>
            </a:r>
            <a:endParaRPr lang="en-US" sz="2400" i="1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2209800"/>
            <a:ext cx="6599238" cy="4205189"/>
            <a:chOff x="762000" y="1752600"/>
            <a:chExt cx="8046318" cy="4411870"/>
          </a:xfrm>
        </p:grpSpPr>
        <p:pic>
          <p:nvPicPr>
            <p:cNvPr id="5" name="Picture 4" descr="wos topic search full recor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752600"/>
              <a:ext cx="8046318" cy="441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990600" y="2971800"/>
              <a:ext cx="838200" cy="228600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00365" y="2392161"/>
              <a:ext cx="3099049" cy="12593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dirty="0"/>
                <a:t>Di</a:t>
              </a:r>
              <a:r>
                <a:rPr lang="en-US" b="1" dirty="0"/>
                <a:t>hydroxy</a:t>
              </a:r>
              <a:r>
                <a:rPr lang="en-US" dirty="0"/>
                <a:t>lation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dirty="0"/>
                <a:t>Di</a:t>
              </a:r>
              <a:r>
                <a:rPr lang="en-US" b="1" dirty="0"/>
                <a:t>hydroxy</a:t>
              </a:r>
              <a:r>
                <a:rPr lang="en-US" dirty="0"/>
                <a:t>lations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dirty="0"/>
                <a:t>Di</a:t>
              </a:r>
              <a:r>
                <a:rPr lang="en-US" b="1" dirty="0"/>
                <a:t>hydroxy</a:t>
              </a:r>
              <a:r>
                <a:rPr lang="en-US" dirty="0"/>
                <a:t>lated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dirty="0"/>
                <a:t>Amino</a:t>
              </a:r>
              <a:r>
                <a:rPr lang="en-US" b="1" dirty="0"/>
                <a:t>hydroxy</a:t>
              </a:r>
              <a:r>
                <a:rPr lang="en-US" dirty="0"/>
                <a:t>lation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867400" y="4267200"/>
            <a:ext cx="2590800" cy="1941731"/>
            <a:chOff x="5867400" y="4267200"/>
            <a:chExt cx="2590800" cy="1941731"/>
          </a:xfrm>
        </p:grpSpPr>
        <p:sp>
          <p:nvSpPr>
            <p:cNvPr id="9" name="Rectangle 8"/>
            <p:cNvSpPr/>
            <p:nvPr/>
          </p:nvSpPr>
          <p:spPr>
            <a:xfrm>
              <a:off x="5867400" y="4267200"/>
              <a:ext cx="2514600" cy="1219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Minimálne </a:t>
              </a:r>
              <a:r>
                <a:rPr lang="cs-CZ" b="1" dirty="0" smtClean="0">
                  <a:solidFill>
                    <a:schemeClr val="tx1"/>
                  </a:solidFill>
                </a:rPr>
                <a:t>tri</a:t>
              </a:r>
              <a:r>
                <a:rPr lang="cs-CZ" dirty="0" smtClean="0">
                  <a:solidFill>
                    <a:schemeClr val="tx1"/>
                  </a:solidFill>
                </a:rPr>
                <a:t> písmenká po hviezde na začiatku slova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5562600"/>
              <a:ext cx="259080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Vyhľadávanie</a:t>
              </a:r>
              <a:r>
                <a:rPr lang="en-US" b="1" dirty="0" smtClean="0"/>
                <a:t>: *</a:t>
              </a:r>
              <a:r>
                <a:rPr lang="en-US" b="1" dirty="0" err="1" smtClean="0"/>
                <a:t>hydroxy</a:t>
              </a:r>
              <a:r>
                <a:rPr lang="en-US" b="1" dirty="0" smtClean="0"/>
                <a:t>*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69175" cy="836612"/>
          </a:xfrm>
        </p:spPr>
        <p:txBody>
          <a:bodyPr/>
          <a:lstStyle/>
          <a:p>
            <a:r>
              <a:rPr lang="hu-HU" dirty="0" smtClean="0"/>
              <a:t>Accession number </a:t>
            </a:r>
            <a:endParaRPr lang="en-US" dirty="0"/>
          </a:p>
        </p:txBody>
      </p:sp>
      <p:pic>
        <p:nvPicPr>
          <p:cNvPr id="4" name="Content Placeholder 3" descr="issn sear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8697407" cy="4343400"/>
          </a:xfrm>
        </p:spPr>
      </p:pic>
      <p:pic>
        <p:nvPicPr>
          <p:cNvPr id="5" name="Picture 4" descr="access num field ta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200400"/>
            <a:ext cx="2271252" cy="8382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" name="Picture 5" descr="issn search z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590800"/>
            <a:ext cx="1955800" cy="5334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Picture 6" descr="issn search res zo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267200"/>
            <a:ext cx="3200400" cy="20206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3" name="Group 10"/>
          <p:cNvGrpSpPr/>
          <p:nvPr/>
        </p:nvGrpSpPr>
        <p:grpSpPr>
          <a:xfrm>
            <a:off x="3886200" y="1371600"/>
            <a:ext cx="4985430" cy="5034444"/>
            <a:chOff x="3962400" y="1371600"/>
            <a:chExt cx="4985430" cy="5034444"/>
          </a:xfrm>
        </p:grpSpPr>
        <p:pic>
          <p:nvPicPr>
            <p:cNvPr id="8" name="Picture 7" descr="ut tag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400" y="1371600"/>
              <a:ext cx="4985430" cy="5034444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4114800" y="5410200"/>
              <a:ext cx="2057400" cy="2286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Vyhľadávanie podľa </a:t>
            </a:r>
            <a:r>
              <a:rPr lang="en-US" dirty="0" smtClean="0"/>
              <a:t>Subject Category/Area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981200"/>
          <a:ext cx="73152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Web</a:t>
                      </a:r>
                      <a:r>
                        <a:rPr lang="en-US" b="0" baseline="0" dirty="0" smtClean="0"/>
                        <a:t> of Knowledge </a:t>
                      </a:r>
                    </a:p>
                    <a:p>
                      <a:r>
                        <a:rPr lang="en-US" b="0" baseline="0" dirty="0" smtClean="0"/>
                        <a:t>Subject </a:t>
                      </a:r>
                      <a:r>
                        <a:rPr lang="en-US" i="1" baseline="0" dirty="0" smtClean="0"/>
                        <a:t>Areas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Web of Science</a:t>
                      </a:r>
                    </a:p>
                    <a:p>
                      <a:r>
                        <a:rPr lang="en-US" b="0" dirty="0" smtClean="0"/>
                        <a:t>Subject </a:t>
                      </a:r>
                      <a:r>
                        <a:rPr lang="en-US" b="1" i="1" dirty="0" smtClean="0"/>
                        <a:t>Categories</a:t>
                      </a:r>
                      <a:endParaRPr lang="en-U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smtClean="0"/>
                        <a:t>Širšie kategórie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Užšie kategórie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smtClean="0"/>
                        <a:t>Používaný vo všetkých</a:t>
                      </a:r>
                      <a:r>
                        <a:rPr lang="cs-CZ" i="1" baseline="0" dirty="0" smtClean="0"/>
                        <a:t> databázach na Web of Knowledge </a:t>
                      </a:r>
                      <a:r>
                        <a:rPr lang="en-US" i="1" baseline="0" dirty="0" smtClean="0"/>
                        <a:t>(</a:t>
                      </a:r>
                      <a:r>
                        <a:rPr lang="cs-CZ" i="1" baseline="0" dirty="0" smtClean="0"/>
                        <a:t>napr</a:t>
                      </a:r>
                      <a:r>
                        <a:rPr lang="en-US" i="1" baseline="0" dirty="0" smtClean="0"/>
                        <a:t>. Inspec, Biological Abstracts, </a:t>
                      </a:r>
                      <a:r>
                        <a:rPr lang="cs-CZ" i="1" baseline="0" dirty="0" smtClean="0"/>
                        <a:t>apod</a:t>
                      </a:r>
                      <a:r>
                        <a:rPr lang="en-US" i="1" baseline="0" dirty="0" smtClean="0"/>
                        <a:t>.)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Používaný</a:t>
                      </a:r>
                      <a:r>
                        <a:rPr lang="cs-CZ" i="1" baseline="0" dirty="0" smtClean="0"/>
                        <a:t> len na </a:t>
                      </a:r>
                      <a:r>
                        <a:rPr lang="en-US" i="1" dirty="0" smtClean="0"/>
                        <a:t>Web of Science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SU</a:t>
                      </a:r>
                      <a:r>
                        <a:rPr lang="en-US" i="1" dirty="0" smtClean="0"/>
                        <a:t> = </a:t>
                      </a:r>
                      <a:r>
                        <a:rPr lang="cs-CZ" i="1" dirty="0" smtClean="0"/>
                        <a:t>zkratka v Advanced</a:t>
                      </a:r>
                      <a:r>
                        <a:rPr lang="cs-CZ" i="1" baseline="0" dirty="0" smtClean="0"/>
                        <a:t> Search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WC</a:t>
                      </a:r>
                      <a:r>
                        <a:rPr lang="en-US" i="1" dirty="0" smtClean="0"/>
                        <a:t> = </a:t>
                      </a:r>
                      <a:r>
                        <a:rPr lang="cs-CZ" i="1" dirty="0" smtClean="0"/>
                        <a:t>zkratka v Advanced</a:t>
                      </a:r>
                      <a:r>
                        <a:rPr lang="cs-CZ" i="1" baseline="0" dirty="0" smtClean="0"/>
                        <a:t> Search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Používané aj v Journal Citation Report</a:t>
                      </a:r>
                      <a:endParaRPr lang="en-US" i="1" dirty="0" smtClean="0"/>
                    </a:p>
                    <a:p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ub search que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199"/>
            <a:ext cx="7467600" cy="5448507"/>
          </a:xfrm>
          <a:ln w="9525">
            <a:solidFill>
              <a:schemeClr val="bg2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69175" cy="836612"/>
          </a:xfrm>
        </p:spPr>
        <p:txBody>
          <a:bodyPr/>
          <a:lstStyle/>
          <a:p>
            <a:r>
              <a:rPr lang="sk-SK" dirty="0" smtClean="0"/>
              <a:t>Vyhľadávanie na </a:t>
            </a:r>
            <a:r>
              <a:rPr lang="en-US" dirty="0" smtClean="0"/>
              <a:t>Subject Area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4419600"/>
            <a:ext cx="1524000" cy="3048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72200" y="1066800"/>
            <a:ext cx="28194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WC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Web of Science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category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Web of Knowledge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subject area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adv search men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3953" y="3276600"/>
            <a:ext cx="4324758" cy="2895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6400800" y="5029200"/>
            <a:ext cx="2286000" cy="4572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Vyhľadávanie</a:t>
            </a:r>
            <a:r>
              <a:rPr lang="en-US" dirty="0" smtClean="0"/>
              <a:t>: </a:t>
            </a:r>
            <a:r>
              <a:rPr lang="en-US" i="1" dirty="0" smtClean="0"/>
              <a:t>cited reference search</a:t>
            </a:r>
            <a:endParaRPr lang="en-US" i="1" dirty="0"/>
          </a:p>
        </p:txBody>
      </p:sp>
      <p:pic>
        <p:nvPicPr>
          <p:cNvPr id="4" name="Content Placeholder 3" descr="cited_ref search pa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562205" cy="4114800"/>
          </a:xfrm>
          <a:ln w="19050">
            <a:solidFill>
              <a:schemeClr val="bg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34200" y="4267200"/>
            <a:ext cx="1143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69175" cy="836612"/>
          </a:xfrm>
        </p:spPr>
        <p:txBody>
          <a:bodyPr/>
          <a:lstStyle/>
          <a:p>
            <a:r>
              <a:rPr lang="en-US" dirty="0" smtClean="0"/>
              <a:t>Cited Reference Lookup </a:t>
            </a:r>
            <a:endParaRPr lang="en-US" dirty="0"/>
          </a:p>
        </p:txBody>
      </p:sp>
      <p:pic>
        <p:nvPicPr>
          <p:cNvPr id="4" name="Content Placeholder 3" descr="cited ref lookup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716526" cy="4648201"/>
          </a:xfrm>
          <a:ln>
            <a:solidFill>
              <a:schemeClr val="bg2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752600" y="4495800"/>
            <a:ext cx="5544248" cy="1585886"/>
            <a:chOff x="1752600" y="4495800"/>
            <a:chExt cx="5544248" cy="1585886"/>
          </a:xfrm>
        </p:grpSpPr>
        <p:pic>
          <p:nvPicPr>
            <p:cNvPr id="7" name="Picture 6" descr="cr_lookup_zo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4495800"/>
              <a:ext cx="4416670" cy="838200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pic>
          <p:nvPicPr>
            <p:cNvPr id="8" name="Picture 7" descr="cited ref lookup hov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800" y="5562600"/>
              <a:ext cx="5087048" cy="519086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16200000" flipH="1">
              <a:off x="4343400" y="5257800"/>
              <a:ext cx="381000" cy="228600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en-US" dirty="0" smtClean="0"/>
              <a:t>Cited Reference Search – </a:t>
            </a:r>
            <a:r>
              <a:rPr lang="hu-HU" dirty="0" smtClean="0"/>
              <a:t>ďalšie informácie</a:t>
            </a:r>
            <a:endParaRPr lang="en-US" dirty="0"/>
          </a:p>
        </p:txBody>
      </p:sp>
      <p:pic>
        <p:nvPicPr>
          <p:cNvPr id="4" name="Content Placeholder 3" descr="cr looku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8763000" cy="5271145"/>
          </a:xfrm>
        </p:spPr>
      </p:pic>
      <p:sp>
        <p:nvSpPr>
          <p:cNvPr id="5" name="Rounded Rectangle 4"/>
          <p:cNvSpPr/>
          <p:nvPr/>
        </p:nvSpPr>
        <p:spPr>
          <a:xfrm>
            <a:off x="7162800" y="3810000"/>
            <a:ext cx="1371600" cy="9144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of Knowledge a Web of Science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76400" y="1600200"/>
            <a:ext cx="6019800" cy="5105400"/>
            <a:chOff x="1676400" y="1600200"/>
            <a:chExt cx="6019800" cy="5105400"/>
          </a:xfrm>
        </p:grpSpPr>
        <p:sp>
          <p:nvSpPr>
            <p:cNvPr id="4" name="Oval 3"/>
            <p:cNvSpPr/>
            <p:nvPr/>
          </p:nvSpPr>
          <p:spPr>
            <a:xfrm>
              <a:off x="1676400" y="1600200"/>
              <a:ext cx="6019800" cy="5105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prst="angle"/>
              <a:extrusionClr>
                <a:schemeClr val="tx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105525" y="2917825"/>
              <a:ext cx="1120775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Current 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Contents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1998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-dodnes</a:t>
              </a:r>
              <a:endParaRPr lang="en-US" sz="1100" b="1" i="1" dirty="0">
                <a:solidFill>
                  <a:srgbClr val="4B741E"/>
                </a:solidFill>
              </a:endParaRPr>
            </a:p>
            <a:p>
              <a:pPr algn="ctr"/>
              <a:endParaRPr lang="en-US" sz="1200" b="1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810000" y="1695450"/>
              <a:ext cx="1539875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2"/>
                  </a:solidFill>
                </a:rPr>
                <a:t>Derwent</a:t>
              </a:r>
              <a:endParaRPr lang="en-US" sz="1200" b="1" dirty="0">
                <a:solidFill>
                  <a:schemeClr val="tx2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 Innovations Index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1963-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5438775" y="5553075"/>
              <a:ext cx="1190625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200" b="1" dirty="0"/>
                <a:t>CABI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1910-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4127641" y="6038850"/>
              <a:ext cx="1087157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INSPEC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1898-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6248400" y="4791075"/>
              <a:ext cx="105568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200" b="1" dirty="0"/>
                <a:t>MEDLINE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1950-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248400" y="3848100"/>
              <a:ext cx="1366838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Journal Citation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Reports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1997-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2192337" y="2895600"/>
              <a:ext cx="1084263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Zoological 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Record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1864-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276600" y="3276600"/>
              <a:ext cx="2905125" cy="1752600"/>
              <a:chOff x="3086100" y="2419350"/>
              <a:chExt cx="2905125" cy="1752600"/>
            </a:xfrm>
            <a:scene3d>
              <a:camera prst="orthographicFront"/>
              <a:lightRig rig="threePt" dir="t"/>
            </a:scene3d>
          </p:grpSpPr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376612" y="2657475"/>
                <a:ext cx="2452688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 extrusionH="76200">
                <a:extrusionClr>
                  <a:schemeClr val="tx2"/>
                </a:extrusionClr>
              </a:sp3d>
            </p:spPr>
            <p:txBody>
              <a:bodyPr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tx2"/>
                    </a:solidFill>
                  </a:rPr>
                  <a:t>Web of Science</a:t>
                </a:r>
              </a:p>
              <a:p>
                <a:pPr algn="ctr">
                  <a:buFont typeface="Arial" charset="0"/>
                  <a:buChar char="•"/>
                </a:pPr>
                <a:r>
                  <a:rPr lang="en-US" sz="1200" b="1" i="1" u="sng" dirty="0">
                    <a:solidFill>
                      <a:srgbClr val="4B741E"/>
                    </a:solidFill>
                  </a:rPr>
                  <a:t>SCIE</a:t>
                </a:r>
                <a:r>
                  <a:rPr lang="en-US" sz="1200" b="1" i="1" dirty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- 1898-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dodnes</a:t>
                </a:r>
                <a:endParaRPr lang="en-US" sz="1200" b="1" i="1" dirty="0">
                  <a:solidFill>
                    <a:srgbClr val="4B741E"/>
                  </a:solidFill>
                </a:endParaRPr>
              </a:p>
              <a:p>
                <a:pPr algn="ctr">
                  <a:buFont typeface="Arial" charset="0"/>
                  <a:buChar char="•"/>
                </a:pPr>
                <a:r>
                  <a:rPr lang="en-US" sz="1200" b="1" i="1" u="sng" dirty="0" smtClean="0">
                    <a:solidFill>
                      <a:srgbClr val="4B741E"/>
                    </a:solidFill>
                  </a:rPr>
                  <a:t>SSCI</a:t>
                </a:r>
                <a:r>
                  <a:rPr lang="cs-CZ" sz="1200" b="1" i="1" u="sng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- 1956-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dodnes</a:t>
                </a:r>
                <a:endParaRPr lang="en-US" sz="1200" b="1" i="1" dirty="0">
                  <a:solidFill>
                    <a:srgbClr val="4B741E"/>
                  </a:solidFill>
                </a:endParaRPr>
              </a:p>
              <a:p>
                <a:pPr algn="ctr">
                  <a:buFont typeface="Arial" charset="0"/>
                  <a:buChar char="•"/>
                </a:pPr>
                <a:r>
                  <a:rPr lang="en-US" sz="1200" b="1" i="1" u="sng" dirty="0" smtClean="0">
                    <a:solidFill>
                      <a:srgbClr val="4B741E"/>
                    </a:solidFill>
                  </a:rPr>
                  <a:t>AHCI</a:t>
                </a:r>
                <a:r>
                  <a:rPr lang="cs-CZ" sz="1200" b="1" i="1" u="sng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1975-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dodnes</a:t>
                </a:r>
                <a:endParaRPr lang="en-US" sz="1200" b="1" i="1" dirty="0">
                  <a:solidFill>
                    <a:srgbClr val="4B741E"/>
                  </a:solidFill>
                </a:endParaRPr>
              </a:p>
              <a:p>
                <a:pPr algn="ctr">
                  <a:buFont typeface="Arial" charset="0"/>
                  <a:buChar char="•"/>
                </a:pPr>
                <a:r>
                  <a:rPr lang="en-US" sz="1200" b="1" i="1" u="sng" dirty="0" smtClean="0">
                    <a:solidFill>
                      <a:srgbClr val="4B741E"/>
                    </a:solidFill>
                  </a:rPr>
                  <a:t>CPCI</a:t>
                </a:r>
                <a:r>
                  <a:rPr lang="cs-CZ" sz="1200" b="1" i="1" u="sng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1990-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dodnes</a:t>
                </a:r>
                <a:endParaRPr lang="en-US" sz="1200" b="1" i="1" dirty="0">
                  <a:solidFill>
                    <a:srgbClr val="4B741E"/>
                  </a:solidFill>
                </a:endParaRPr>
              </a:p>
              <a:p>
                <a:pPr algn="ctr">
                  <a:buFont typeface="Arial" charset="0"/>
                  <a:buChar char="•"/>
                </a:pPr>
                <a:r>
                  <a:rPr lang="en-US" sz="1200" b="1" i="1" u="sng" dirty="0" err="1" smtClean="0">
                    <a:solidFill>
                      <a:srgbClr val="4B741E"/>
                    </a:solidFill>
                  </a:rPr>
                  <a:t>BkCI</a:t>
                </a:r>
                <a:r>
                  <a:rPr lang="cs-CZ" sz="1200" b="1" i="1" u="sng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 </a:t>
                </a:r>
                <a:r>
                  <a:rPr lang="en-US" sz="1200" b="1" i="1" dirty="0" smtClean="0">
                    <a:solidFill>
                      <a:srgbClr val="4B741E"/>
                    </a:solidFill>
                  </a:rPr>
                  <a:t>2005-</a:t>
                </a:r>
                <a:r>
                  <a:rPr lang="cs-CZ" sz="1200" b="1" i="1" dirty="0" smtClean="0">
                    <a:solidFill>
                      <a:srgbClr val="4B741E"/>
                    </a:solidFill>
                  </a:rPr>
                  <a:t>dodnes</a:t>
                </a:r>
                <a:endParaRPr lang="en-US" sz="1200" b="1" i="1" dirty="0">
                  <a:solidFill>
                    <a:srgbClr val="4B741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86100" y="2419350"/>
                <a:ext cx="2905125" cy="1752600"/>
              </a:xfrm>
              <a:prstGeom prst="ellipse">
                <a:avLst/>
              </a:prstGeom>
              <a:noFill/>
              <a:ln w="38100">
                <a:prstDash val="sysDot"/>
              </a:ln>
              <a:sp3d extrusionH="76200">
                <a:extrusionClr>
                  <a:schemeClr val="tx2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057400" y="2800350"/>
              <a:ext cx="135255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75087" y="1676400"/>
              <a:ext cx="1485900" cy="714375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62650" y="2832100"/>
              <a:ext cx="135255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1450" y="5867400"/>
              <a:ext cx="135255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53050" y="5391150"/>
              <a:ext cx="135255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72200" y="4724400"/>
              <a:ext cx="1228725" cy="60960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57925" y="3733800"/>
              <a:ext cx="1343025" cy="76200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1828800" y="3773487"/>
              <a:ext cx="120491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BIOSIS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Citation Index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1926-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2095500" y="4686300"/>
              <a:ext cx="14827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Chinese Science </a:t>
              </a:r>
            </a:p>
            <a:p>
              <a:pPr algn="ctr"/>
              <a:r>
                <a:rPr lang="en-US" sz="1200" b="1" dirty="0"/>
                <a:t>Citation Database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1989-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dirty="0">
                <a:solidFill>
                  <a:srgbClr val="4B741E"/>
                </a:solidFill>
              </a:endParaRPr>
            </a:p>
          </p:txBody>
        </p: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2822716" y="5543550"/>
              <a:ext cx="1087157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FSTA</a:t>
              </a:r>
            </a:p>
            <a:p>
              <a:pPr algn="ctr"/>
              <a:r>
                <a:rPr lang="en-US" sz="1100" b="1" i="1" dirty="0" smtClean="0">
                  <a:solidFill>
                    <a:srgbClr val="4B741E"/>
                  </a:solidFill>
                </a:rPr>
                <a:t>1969-</a:t>
              </a:r>
              <a:r>
                <a:rPr lang="cs-CZ" sz="1100" b="1" i="1" dirty="0" smtClean="0">
                  <a:solidFill>
                    <a:srgbClr val="4B741E"/>
                  </a:solidFill>
                </a:rPr>
                <a:t>dodnes</a:t>
              </a:r>
              <a:endParaRPr lang="en-US" sz="1100" b="1" i="1" dirty="0">
                <a:solidFill>
                  <a:srgbClr val="4B741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71650" y="3714750"/>
              <a:ext cx="135255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67000" y="5391150"/>
              <a:ext cx="135255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4572000"/>
              <a:ext cx="1485900" cy="781050"/>
            </a:xfrm>
            <a:prstGeom prst="ellipse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43200" y="2286000"/>
              <a:ext cx="1295400" cy="457200"/>
            </a:xfrm>
            <a:prstGeom prst="roundRect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200" b="1" dirty="0" err="1" smtClean="0">
                  <a:solidFill>
                    <a:schemeClr val="accent1"/>
                  </a:solidFill>
                  <a:latin typeface="Arial" charset="0"/>
                </a:rPr>
                <a:t>EndNote Web</a:t>
              </a:r>
              <a:endParaRPr lang="en-US" sz="1200" b="1" dirty="0" err="1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86400" y="2286000"/>
              <a:ext cx="1219200" cy="457200"/>
            </a:xfrm>
            <a:prstGeom prst="roundRect">
              <a:avLst/>
            </a:prstGeom>
            <a:noFill/>
            <a:ln>
              <a:prstDash val="sysDot"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2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200" b="1" dirty="0" smtClean="0">
                  <a:solidFill>
                    <a:schemeClr val="accent1"/>
                  </a:solidFill>
                  <a:latin typeface="Arial" charset="0"/>
                </a:rPr>
                <a:t>ResearcherID</a:t>
              </a:r>
              <a:endParaRPr lang="en-US" sz="1200" b="1" dirty="0" err="1" smtClean="0">
                <a:solidFill>
                  <a:schemeClr val="accent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cs-CZ" dirty="0" smtClean="0"/>
              <a:t>Kompletnejšie citované referencie</a:t>
            </a:r>
            <a:endParaRPr lang="en-US" dirty="0"/>
          </a:p>
        </p:txBody>
      </p:sp>
      <p:pic>
        <p:nvPicPr>
          <p:cNvPr id="4" name="Content Placeholder 3" descr="full cited ref recor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90600"/>
            <a:ext cx="7467600" cy="5305265"/>
          </a:xfrm>
          <a:ln>
            <a:solidFill>
              <a:schemeClr val="bg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990600" y="3581400"/>
            <a:ext cx="1295400" cy="228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228600" y="990600"/>
            <a:ext cx="8586285" cy="5029200"/>
            <a:chOff x="228600" y="990600"/>
            <a:chExt cx="8586285" cy="5029200"/>
          </a:xfrm>
        </p:grpSpPr>
        <p:pic>
          <p:nvPicPr>
            <p:cNvPr id="6" name="Picture 5" descr="full cited ref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990600"/>
              <a:ext cx="8586285" cy="50292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85800" y="4572000"/>
              <a:ext cx="3581400" cy="9144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full cited ref z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352800"/>
            <a:ext cx="7188216" cy="1352486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en-US" dirty="0" smtClean="0"/>
              <a:t>Search Cited Titles</a:t>
            </a:r>
            <a:endParaRPr lang="en-US" dirty="0"/>
          </a:p>
        </p:txBody>
      </p:sp>
      <p:pic>
        <p:nvPicPr>
          <p:cNvPr id="4" name="Content Placeholder 3" descr="collins title sear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627775" cy="3733800"/>
          </a:xfrm>
          <a:ln>
            <a:solidFill>
              <a:schemeClr val="bg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00" y="3429000"/>
            <a:ext cx="1066800" cy="10668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lins title look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6" y="316149"/>
            <a:ext cx="8936833" cy="608465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895600" y="3352800"/>
            <a:ext cx="1447800" cy="228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lins expan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047" y="2138523"/>
            <a:ext cx="7810656" cy="273827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9" name="Oval 8"/>
          <p:cNvSpPr/>
          <p:nvPr/>
        </p:nvSpPr>
        <p:spPr>
          <a:xfrm>
            <a:off x="4953000" y="3505200"/>
            <a:ext cx="2971800" cy="4572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3276600"/>
            <a:ext cx="3276600" cy="609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69175" cy="836612"/>
          </a:xfrm>
        </p:spPr>
        <p:txBody>
          <a:bodyPr/>
          <a:lstStyle/>
          <a:p>
            <a:r>
              <a:rPr lang="en-US" dirty="0" smtClean="0"/>
              <a:t>Cited Reference Search</a:t>
            </a:r>
            <a:endParaRPr lang="en-US" dirty="0"/>
          </a:p>
        </p:txBody>
      </p:sp>
      <p:pic>
        <p:nvPicPr>
          <p:cNvPr id="4" name="Content Placeholder 3" descr="wall street journ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8873471" cy="4191000"/>
          </a:xfrm>
          <a:ln>
            <a:solidFill>
              <a:schemeClr val="bg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43200" y="3810000"/>
            <a:ext cx="4267200" cy="762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sj z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657600"/>
            <a:ext cx="8284194" cy="226681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Searching</a:t>
            </a:r>
            <a:endParaRPr lang="en-US" dirty="0"/>
          </a:p>
        </p:txBody>
      </p:sp>
      <p:pic>
        <p:nvPicPr>
          <p:cNvPr id="4" name="Content Placeholder 3" descr="chem struct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7467600" cy="6558638"/>
          </a:xfrm>
        </p:spPr>
      </p:pic>
      <p:sp>
        <p:nvSpPr>
          <p:cNvPr id="5" name="Oval 4"/>
          <p:cNvSpPr/>
          <p:nvPr/>
        </p:nvSpPr>
        <p:spPr>
          <a:xfrm>
            <a:off x="2819400" y="457200"/>
            <a:ext cx="990600" cy="304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2286000"/>
            <a:ext cx="762000" cy="4572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2362200"/>
            <a:ext cx="4114800" cy="3048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0" y="3276600"/>
            <a:ext cx="19050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Vyhľadávanie štruktúr alebo textové vyhľadávanie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990600"/>
            <a:ext cx="35814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Index </a:t>
            </a:r>
            <a:r>
              <a:rPr lang="en-US" dirty="0" err="1" smtClean="0">
                <a:solidFill>
                  <a:schemeClr val="tx1"/>
                </a:solidFill>
              </a:rPr>
              <a:t>Chemicus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 Chemical Reactions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Novinky: výsledky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Všetky výsledky sú dostupné </a:t>
            </a:r>
            <a:r>
              <a:rPr lang="en-US" dirty="0" smtClean="0"/>
              <a:t>– </a:t>
            </a:r>
            <a:r>
              <a:rPr lang="sk-SK" dirty="0" smtClean="0"/>
              <a:t>nie je maximálna hranica</a:t>
            </a:r>
            <a:endParaRPr lang="en-US" dirty="0" smtClean="0"/>
          </a:p>
          <a:p>
            <a:r>
              <a:rPr lang="hu-HU" dirty="0" smtClean="0"/>
              <a:t>Výsledky sú radené podľa datumu publikácie</a:t>
            </a:r>
            <a:endParaRPr lang="en-US" dirty="0" smtClean="0"/>
          </a:p>
          <a:p>
            <a:r>
              <a:rPr lang="sk-SK" dirty="0" smtClean="0"/>
              <a:t>Abstrakt dostupný </a:t>
            </a:r>
            <a:endParaRPr lang="en-US" dirty="0" smtClean="0"/>
          </a:p>
          <a:p>
            <a:r>
              <a:rPr lang="hu-HU" dirty="0" smtClean="0"/>
              <a:t>Vyhľadávanie vo všetkých databázach</a:t>
            </a:r>
            <a:r>
              <a:rPr lang="en-US" dirty="0" smtClean="0"/>
              <a:t> – </a:t>
            </a:r>
            <a:r>
              <a:rPr lang="sk-SK" dirty="0" smtClean="0"/>
              <a:t>možnosť redefinovať podľa databáze</a:t>
            </a:r>
          </a:p>
          <a:p>
            <a:r>
              <a:rPr lang="hu-HU" dirty="0" smtClean="0"/>
              <a:t>Export všetkých výsledkov z Analyze</a:t>
            </a:r>
            <a:endParaRPr lang="en-US" dirty="0" smtClean="0"/>
          </a:p>
          <a:p>
            <a:r>
              <a:rPr lang="hu-HU" dirty="0" smtClean="0"/>
              <a:t>Citation report </a:t>
            </a:r>
            <a:r>
              <a:rPr lang="en-US" dirty="0" smtClean="0"/>
              <a:t>– </a:t>
            </a:r>
            <a:r>
              <a:rPr lang="sk-SK" dirty="0" smtClean="0"/>
              <a:t>priamy export do</a:t>
            </a:r>
            <a:r>
              <a:rPr lang="en-US" dirty="0" smtClean="0"/>
              <a:t> Excel</a:t>
            </a:r>
            <a:r>
              <a:rPr lang="sk-SK" dirty="0" smtClean="0"/>
              <a:t>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Novinky: výsledky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Marked List </a:t>
            </a:r>
            <a:r>
              <a:rPr lang="hu-HU" dirty="0" smtClean="0"/>
              <a:t>novinky</a:t>
            </a:r>
            <a:endParaRPr lang="en-US" dirty="0" smtClean="0"/>
          </a:p>
          <a:p>
            <a:pPr lvl="1"/>
            <a:r>
              <a:rPr lang="en-US" dirty="0" smtClean="0"/>
              <a:t>Total List – </a:t>
            </a:r>
            <a:r>
              <a:rPr lang="sk-SK" dirty="0" smtClean="0"/>
              <a:t>kombinácia všetkých databáz</a:t>
            </a:r>
            <a:endParaRPr lang="en-US" dirty="0" smtClean="0"/>
          </a:p>
          <a:p>
            <a:pPr lvl="1"/>
            <a:r>
              <a:rPr lang="hu-HU" dirty="0" smtClean="0"/>
              <a:t>Maximálne </a:t>
            </a:r>
            <a:r>
              <a:rPr lang="en-US" dirty="0" smtClean="0"/>
              <a:t>5,000 </a:t>
            </a:r>
            <a:r>
              <a:rPr lang="sk-SK" dirty="0" smtClean="0"/>
              <a:t>položiek</a:t>
            </a:r>
            <a:endParaRPr lang="en-US" dirty="0" smtClean="0"/>
          </a:p>
          <a:p>
            <a:pPr lvl="1"/>
            <a:r>
              <a:rPr lang="sk-SK" dirty="0" smtClean="0"/>
              <a:t>Možnosti: </a:t>
            </a:r>
            <a:r>
              <a:rPr lang="en-US" dirty="0" smtClean="0"/>
              <a:t>Analyze </a:t>
            </a:r>
            <a:r>
              <a:rPr lang="hu-HU" dirty="0" smtClean="0"/>
              <a:t>a</a:t>
            </a:r>
            <a:r>
              <a:rPr lang="en-US" dirty="0" smtClean="0"/>
              <a:t> Citation Report</a:t>
            </a:r>
          </a:p>
          <a:p>
            <a:pPr lvl="1"/>
            <a:r>
              <a:rPr lang="hu-HU" dirty="0" smtClean="0"/>
              <a:t>Odkaz na plný-text</a:t>
            </a:r>
            <a:endParaRPr lang="en-US" dirty="0" smtClean="0"/>
          </a:p>
          <a:p>
            <a:pPr lvl="1"/>
            <a:r>
              <a:rPr lang="hu-HU" dirty="0" smtClean="0"/>
              <a:t>View abstract odkaz</a:t>
            </a:r>
            <a:endParaRPr lang="en-US" dirty="0" smtClean="0"/>
          </a:p>
          <a:p>
            <a:pPr lvl="1"/>
            <a:r>
              <a:rPr lang="hu-HU" dirty="0" smtClean="0"/>
              <a:t>Zmazanie jednotlivých položiek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69175" cy="836612"/>
          </a:xfrm>
        </p:spPr>
        <p:txBody>
          <a:bodyPr/>
          <a:lstStyle/>
          <a:p>
            <a:r>
              <a:rPr lang="hu-HU" dirty="0" smtClean="0"/>
              <a:t>Výsledky:</a:t>
            </a:r>
            <a:r>
              <a:rPr lang="en-US" dirty="0" smtClean="0"/>
              <a:t> </a:t>
            </a:r>
            <a:r>
              <a:rPr lang="sk-SK" dirty="0" smtClean="0"/>
              <a:t>všetky výsledky a radané podľa datumu publikácie</a:t>
            </a:r>
            <a:endParaRPr lang="en-US" dirty="0"/>
          </a:p>
        </p:txBody>
      </p:sp>
      <p:pic>
        <p:nvPicPr>
          <p:cNvPr id="7" name="Content Placeholder 6" descr="new_feat all resul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606" y="1676400"/>
            <a:ext cx="9104394" cy="3886200"/>
          </a:xfrm>
        </p:spPr>
      </p:pic>
      <p:sp>
        <p:nvSpPr>
          <p:cNvPr id="8" name="Oval 7"/>
          <p:cNvSpPr/>
          <p:nvPr/>
        </p:nvSpPr>
        <p:spPr>
          <a:xfrm>
            <a:off x="304800" y="3200400"/>
            <a:ext cx="1219200" cy="304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3276600"/>
            <a:ext cx="1447800" cy="12954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ew_feat sort op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886200"/>
            <a:ext cx="2895600" cy="254461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new_feat abstract prev 1 fad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990600"/>
            <a:ext cx="7813927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Výsledky</a:t>
            </a:r>
            <a:r>
              <a:rPr lang="en-US" dirty="0" smtClean="0"/>
              <a:t>:</a:t>
            </a:r>
            <a:r>
              <a:rPr lang="hu-HU" dirty="0" smtClean="0"/>
              <a:t> abstrakt</a:t>
            </a:r>
            <a:endParaRPr lang="en-US" i="1" dirty="0"/>
          </a:p>
        </p:txBody>
      </p:sp>
      <p:sp>
        <p:nvSpPr>
          <p:cNvPr id="9" name="Rounded Rectangle 8"/>
          <p:cNvSpPr/>
          <p:nvPr/>
        </p:nvSpPr>
        <p:spPr>
          <a:xfrm>
            <a:off x="1981200" y="2057400"/>
            <a:ext cx="1066800" cy="1524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ew_feat abstract prev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981200"/>
            <a:ext cx="7548039" cy="178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Výsledky</a:t>
            </a:r>
            <a:r>
              <a:rPr lang="en-US" dirty="0" smtClean="0"/>
              <a:t>: </a:t>
            </a:r>
            <a:r>
              <a:rPr lang="sk-SK" dirty="0" smtClean="0"/>
              <a:t>zúženie výsledkov podľa databáze</a:t>
            </a:r>
            <a:endParaRPr lang="en-US" i="1" dirty="0"/>
          </a:p>
        </p:txBody>
      </p:sp>
      <p:pic>
        <p:nvPicPr>
          <p:cNvPr id="4" name="Content Placeholder 3" descr="new_feat all db refin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8611224" cy="4267200"/>
          </a:xfrm>
        </p:spPr>
      </p:pic>
      <p:sp>
        <p:nvSpPr>
          <p:cNvPr id="5" name="Rounded Rectangle 4"/>
          <p:cNvSpPr/>
          <p:nvPr/>
        </p:nvSpPr>
        <p:spPr>
          <a:xfrm>
            <a:off x="533400" y="3810000"/>
            <a:ext cx="1524000" cy="16764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69225" cy="836612"/>
          </a:xfrm>
        </p:spPr>
        <p:txBody>
          <a:bodyPr/>
          <a:lstStyle/>
          <a:p>
            <a:r>
              <a:rPr lang="sk-SK" dirty="0" smtClean="0"/>
              <a:t>Výsledky: export všetkých dát z</a:t>
            </a:r>
            <a:r>
              <a:rPr lang="en-US" i="1" dirty="0" smtClean="0"/>
              <a:t> Analyze</a:t>
            </a:r>
            <a:endParaRPr lang="en-US" i="1" dirty="0"/>
          </a:p>
        </p:txBody>
      </p:sp>
      <p:pic>
        <p:nvPicPr>
          <p:cNvPr id="4" name="Content Placeholder 3" descr="new_feat analyze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8007311" cy="3276600"/>
          </a:xfrm>
        </p:spPr>
      </p:pic>
      <p:sp>
        <p:nvSpPr>
          <p:cNvPr id="5" name="Oval 4"/>
          <p:cNvSpPr/>
          <p:nvPr/>
        </p:nvSpPr>
        <p:spPr>
          <a:xfrm>
            <a:off x="7162800" y="2590800"/>
            <a:ext cx="914400" cy="152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2286000"/>
            <a:ext cx="990600" cy="304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ew_feat analyz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876" y="1224667"/>
            <a:ext cx="7286124" cy="5633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0" y="3962400"/>
            <a:ext cx="1828800" cy="609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 </a:t>
            </a:r>
            <a:r>
              <a:rPr lang="en-US" dirty="0" smtClean="0"/>
              <a:t>– Web of Science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2590800" y="2362200"/>
            <a:ext cx="1295400" cy="1219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638800" y="2438400"/>
            <a:ext cx="1295400" cy="1295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562600" y="4267200"/>
            <a:ext cx="1295400" cy="1219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2514600" y="4191000"/>
            <a:ext cx="1371600" cy="1219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62400" y="19812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hu-HU" altLang="en-US" sz="2400" b="1" i="1" dirty="0" smtClean="0">
                <a:solidFill>
                  <a:schemeClr val="accent4"/>
                </a:solidFill>
              </a:rPr>
              <a:t>Kvalita</a:t>
            </a:r>
            <a:endParaRPr lang="en-US" altLang="en-US" sz="2400" b="1" i="1" dirty="0">
              <a:solidFill>
                <a:schemeClr val="accent4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3657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hu-HU" altLang="en-US" sz="2400" b="1" i="1" dirty="0" smtClean="0">
                <a:solidFill>
                  <a:schemeClr val="accent4"/>
                </a:solidFill>
              </a:rPr>
              <a:t>Rôznorodosť</a:t>
            </a:r>
            <a:endParaRPr lang="en-US" altLang="en-US" sz="2400" b="1" i="1" dirty="0">
              <a:solidFill>
                <a:schemeClr val="accent4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77000" y="3733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hu-HU" altLang="en-US" sz="2400" b="1" i="1" dirty="0" smtClean="0">
                <a:solidFill>
                  <a:schemeClr val="accent4"/>
                </a:solidFill>
              </a:rPr>
              <a:t>Hĺbka</a:t>
            </a:r>
            <a:endParaRPr lang="en-US" altLang="en-US" sz="2400" b="1" i="1" dirty="0">
              <a:solidFill>
                <a:schemeClr val="accent4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81400" y="54102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hu-HU" altLang="en-US" sz="24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Jedinečný zdroj</a:t>
            </a:r>
            <a:r>
              <a:rPr lang="en-US" altLang="en-US" sz="24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altLang="en-US" sz="2400" b="1" i="1" dirty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33400" y="1905000"/>
            <a:ext cx="2590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342900" eaLnBrk="0" hangingPunct="0">
              <a:spcBef>
                <a:spcPct val="50000"/>
              </a:spcBef>
            </a:pPr>
            <a:r>
              <a:rPr lang="hu-HU" sz="1600" dirty="0" smtClean="0"/>
              <a:t>Dôkladne </a:t>
            </a:r>
            <a:r>
              <a:rPr lang="hu-HU" sz="1600" b="1" dirty="0" smtClean="0"/>
              <a:t>hodnotené</a:t>
            </a:r>
            <a:r>
              <a:rPr lang="hu-HU" sz="1600" dirty="0" smtClean="0"/>
              <a:t> a vyberané časopisy, zborníky a knihy.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7200" y="4876800"/>
            <a:ext cx="28194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1600" b="1" dirty="0" smtClean="0"/>
              <a:t>Multidisciplinárna</a:t>
            </a:r>
            <a:endParaRPr lang="en-US" sz="1600" b="1" dirty="0"/>
          </a:p>
          <a:p>
            <a:pPr marL="457200" lvl="2" indent="-342900"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Natural </a:t>
            </a:r>
            <a:r>
              <a:rPr lang="en-US" sz="1600" dirty="0" smtClean="0"/>
              <a:t>Sciences</a:t>
            </a:r>
            <a:endParaRPr lang="en-US" sz="1600" dirty="0"/>
          </a:p>
          <a:p>
            <a:pPr marL="457200" lvl="2" indent="-342900"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Social </a:t>
            </a:r>
            <a:r>
              <a:rPr lang="en-US" sz="1600" dirty="0" smtClean="0"/>
              <a:t>Sciences</a:t>
            </a:r>
            <a:endParaRPr lang="en-US" sz="1600" dirty="0"/>
          </a:p>
          <a:p>
            <a:pPr marL="457200" lvl="2" indent="-342900"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Arts </a:t>
            </a:r>
            <a:r>
              <a:rPr lang="en-US" sz="1600" dirty="0" smtClean="0"/>
              <a:t>&amp; Humanities</a:t>
            </a:r>
            <a:endParaRPr lang="en-US" sz="1600" dirty="0"/>
          </a:p>
          <a:p>
            <a:pPr marL="0" lvl="1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sk-SK" sz="1600" b="1" dirty="0" smtClean="0"/>
              <a:t>Medzinárodná</a:t>
            </a:r>
            <a:endParaRPr lang="en-US" sz="1600" b="1" dirty="0" smtClean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971800" y="3276600"/>
            <a:ext cx="3429000" cy="1295400"/>
          </a:xfrm>
          <a:prstGeom prst="ellipse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tx2"/>
              </a:gs>
              <a:gs pos="0">
                <a:schemeClr val="tx2"/>
              </a:gs>
              <a:gs pos="50000">
                <a:srgbClr val="ECFFB7"/>
              </a:gs>
              <a:gs pos="100000">
                <a:srgbClr val="009900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400" y="370363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rgbClr val="333333">
                <a:alpha val="5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 of Science</a:t>
            </a:r>
            <a:endParaRPr lang="en-US" sz="3200" b="1" i="1" baseline="56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477000" y="5257800"/>
            <a:ext cx="2667000" cy="1274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sk-SK" sz="1600" dirty="0" smtClean="0"/>
              <a:t>Kompletné a komplexné</a:t>
            </a:r>
            <a:r>
              <a:rPr lang="en-US" sz="1600" dirty="0" smtClean="0"/>
              <a:t> </a:t>
            </a:r>
            <a:r>
              <a:rPr lang="hu-HU" sz="1600" dirty="0" smtClean="0"/>
              <a:t>indexovanie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cs-CZ" sz="1600" b="1" dirty="0" smtClean="0"/>
              <a:t>cover-to-cover</a:t>
            </a:r>
            <a:r>
              <a:rPr lang="sk-SK" sz="1600" dirty="0" smtClean="0"/>
              <a:t>), umožňí výkonné bibliografické a citačné vyhľadávanie spolu s rôznymi analýzami</a:t>
            </a:r>
          </a:p>
        </p:txBody>
      </p:sp>
      <p:sp>
        <p:nvSpPr>
          <p:cNvPr id="23" name="Cloud Callout 22"/>
          <p:cNvSpPr/>
          <p:nvPr/>
        </p:nvSpPr>
        <p:spPr bwMode="auto">
          <a:xfrm>
            <a:off x="228600" y="1524000"/>
            <a:ext cx="2743200" cy="1676400"/>
          </a:xfrm>
          <a:prstGeom prst="cloudCallout">
            <a:avLst>
              <a:gd name="adj1" fmla="val 86606"/>
              <a:gd name="adj2" fmla="val -10185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loud Callout 23"/>
          <p:cNvSpPr/>
          <p:nvPr/>
        </p:nvSpPr>
        <p:spPr bwMode="auto">
          <a:xfrm>
            <a:off x="6019800" y="990600"/>
            <a:ext cx="2895600" cy="2057400"/>
          </a:xfrm>
          <a:prstGeom prst="cloudCallout">
            <a:avLst>
              <a:gd name="adj1" fmla="val -10711"/>
              <a:gd name="adj2" fmla="val 7537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400800" y="1295400"/>
            <a:ext cx="25146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sk-SK" sz="1600" dirty="0" smtClean="0"/>
              <a:t>Pokrytie</a:t>
            </a:r>
          </a:p>
          <a:p>
            <a:pPr marL="0" lvl="1" indent="-342900"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sk-SK" sz="1600" dirty="0" smtClean="0"/>
              <a:t>12 500 časopisov</a:t>
            </a:r>
          </a:p>
          <a:p>
            <a:pPr marL="0" lvl="1" indent="-342900"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sk-SK" sz="1600" dirty="0" smtClean="0"/>
              <a:t>150 000 konferenčných zborníkov</a:t>
            </a:r>
          </a:p>
          <a:p>
            <a:pPr marL="0" lvl="1" indent="-342900"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sk-SK" sz="1600" dirty="0" smtClean="0"/>
              <a:t>30 000 kníh</a:t>
            </a:r>
          </a:p>
        </p:txBody>
      </p:sp>
      <p:sp>
        <p:nvSpPr>
          <p:cNvPr id="25" name="Cloud Callout 24"/>
          <p:cNvSpPr/>
          <p:nvPr/>
        </p:nvSpPr>
        <p:spPr bwMode="auto">
          <a:xfrm>
            <a:off x="0" y="4495800"/>
            <a:ext cx="3276600" cy="2133600"/>
          </a:xfrm>
          <a:prstGeom prst="cloudCallout">
            <a:avLst>
              <a:gd name="adj1" fmla="val 11512"/>
              <a:gd name="adj2" fmla="val -68675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loud Callout 25"/>
          <p:cNvSpPr/>
          <p:nvPr/>
        </p:nvSpPr>
        <p:spPr bwMode="auto">
          <a:xfrm>
            <a:off x="5943600" y="4876800"/>
            <a:ext cx="3200400" cy="1981200"/>
          </a:xfrm>
          <a:prstGeom prst="cloudCallout">
            <a:avLst>
              <a:gd name="adj1" fmla="val -63525"/>
              <a:gd name="adj2" fmla="val -7779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7" grpId="0"/>
      <p:bldP spid="22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81" y="990600"/>
            <a:ext cx="884711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Výsledky</a:t>
            </a:r>
            <a:r>
              <a:rPr lang="en-US" dirty="0" smtClean="0"/>
              <a:t>: </a:t>
            </a:r>
            <a:r>
              <a:rPr lang="sk-SK" dirty="0" smtClean="0"/>
              <a:t>Citačný report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48400" y="3048000"/>
            <a:ext cx="2362200" cy="609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3800" y="4648200"/>
            <a:ext cx="2819400" cy="1905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Zobrazené:</a:t>
            </a: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Citujúce články deduplikované, aj bez autocitácie</a:t>
            </a: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Počet citácii bez autocitácie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Výsledky</a:t>
            </a:r>
            <a:r>
              <a:rPr lang="en-US" dirty="0" smtClean="0"/>
              <a:t>: </a:t>
            </a:r>
            <a:r>
              <a:rPr lang="sk-SK" dirty="0" smtClean="0"/>
              <a:t>citačný report</a:t>
            </a:r>
            <a:endParaRPr lang="en-US" dirty="0"/>
          </a:p>
        </p:txBody>
      </p:sp>
      <p:pic>
        <p:nvPicPr>
          <p:cNvPr id="4" name="Content Placeholder 3" descr="cit_report_sav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8480878" cy="2590800"/>
          </a:xfrm>
          <a:ln>
            <a:solidFill>
              <a:schemeClr val="bg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" y="3124200"/>
            <a:ext cx="2895600" cy="9144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it_rept_ex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200400"/>
            <a:ext cx="5029200" cy="35466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4724400"/>
            <a:ext cx="25146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Export do Excelu pomocou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xls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file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96200" cy="685800"/>
          </a:xfrm>
        </p:spPr>
        <p:txBody>
          <a:bodyPr/>
          <a:lstStyle/>
          <a:p>
            <a:r>
              <a:rPr lang="hu-HU" dirty="0" smtClean="0"/>
              <a:t>Výsledky: novinky v </a:t>
            </a:r>
            <a:r>
              <a:rPr lang="en-US" i="1" dirty="0" smtClean="0"/>
              <a:t>Marked List</a:t>
            </a:r>
            <a:r>
              <a:rPr lang="hu-HU" i="1" dirty="0" smtClean="0"/>
              <a:t> </a:t>
            </a:r>
            <a:endParaRPr lang="en-US" i="1" dirty="0"/>
          </a:p>
        </p:txBody>
      </p:sp>
      <p:pic>
        <p:nvPicPr>
          <p:cNvPr id="4" name="Content Placeholder 3" descr="new_feat ML to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95" y="838201"/>
            <a:ext cx="9082805" cy="5682202"/>
          </a:xfrm>
          <a:ln>
            <a:solidFill>
              <a:schemeClr val="bg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43200" y="1219200"/>
            <a:ext cx="1066800" cy="3048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93025" cy="836612"/>
          </a:xfrm>
        </p:spPr>
        <p:txBody>
          <a:bodyPr/>
          <a:lstStyle/>
          <a:p>
            <a:r>
              <a:rPr lang="hu-HU" dirty="0" smtClean="0"/>
              <a:t>Výsledky: novinky v </a:t>
            </a:r>
            <a:r>
              <a:rPr lang="en-US" i="1" dirty="0" smtClean="0"/>
              <a:t>Marked List</a:t>
            </a:r>
            <a:r>
              <a:rPr lang="hu-HU" i="1" dirty="0" smtClean="0"/>
              <a:t> </a:t>
            </a:r>
            <a:endParaRPr lang="en-US" i="1" dirty="0"/>
          </a:p>
        </p:txBody>
      </p:sp>
      <p:pic>
        <p:nvPicPr>
          <p:cNvPr id="4" name="Content Placeholder 3" descr="new_feat ML botto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821616" cy="4191000"/>
          </a:xfrm>
          <a:ln>
            <a:solidFill>
              <a:schemeClr val="bg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7848600" y="1752600"/>
            <a:ext cx="1143000" cy="381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2514600"/>
            <a:ext cx="1905000" cy="228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3505200"/>
            <a:ext cx="3048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 </a:t>
            </a:r>
            <a:r>
              <a:rPr lang="sk-SK" dirty="0" smtClean="0"/>
              <a:t>a vzdialený prístup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Mobil</a:t>
            </a:r>
            <a:r>
              <a:rPr lang="sk-SK" dirty="0" smtClean="0"/>
              <a:t>né zariadenia</a:t>
            </a:r>
            <a:endParaRPr lang="en-US" dirty="0" smtClean="0"/>
          </a:p>
          <a:p>
            <a:pPr lvl="1"/>
            <a:r>
              <a:rPr lang="sk-SK" sz="2200" dirty="0" smtClean="0"/>
              <a:t>Vyhľadávanie vo</a:t>
            </a:r>
            <a:r>
              <a:rPr lang="en-US" sz="2200" dirty="0" smtClean="0"/>
              <a:t> Web of Knowledge </a:t>
            </a:r>
            <a:r>
              <a:rPr lang="sk-SK" sz="2200" dirty="0" smtClean="0"/>
              <a:t>z m</a:t>
            </a:r>
            <a:r>
              <a:rPr lang="en-US" sz="2200" dirty="0" err="1" smtClean="0"/>
              <a:t>obil</a:t>
            </a:r>
            <a:r>
              <a:rPr lang="sk-SK" sz="2200" dirty="0" smtClean="0"/>
              <a:t>ných</a:t>
            </a:r>
            <a:r>
              <a:rPr lang="en-US" sz="2200" dirty="0" smtClean="0"/>
              <a:t> </a:t>
            </a:r>
            <a:r>
              <a:rPr lang="sk-SK" sz="2200" dirty="0" smtClean="0"/>
              <a:t>zariadení</a:t>
            </a:r>
            <a:endParaRPr lang="en-US" sz="2200" dirty="0" smtClean="0"/>
          </a:p>
          <a:p>
            <a:pPr lvl="1"/>
            <a:r>
              <a:rPr lang="en-US" sz="2200" dirty="0" smtClean="0"/>
              <a:t>m.webofknowledge.com</a:t>
            </a:r>
          </a:p>
          <a:p>
            <a:r>
              <a:rPr lang="sk-SK" dirty="0" smtClean="0"/>
              <a:t>Vzdialený prístup (mimo sieť inštitúcie)</a:t>
            </a:r>
            <a:endParaRPr lang="en-US" dirty="0" smtClean="0"/>
          </a:p>
          <a:p>
            <a:pPr lvl="1"/>
            <a:r>
              <a:rPr lang="en-US" sz="2200" dirty="0" smtClean="0"/>
              <a:t>6 m</a:t>
            </a:r>
            <a:r>
              <a:rPr lang="sk-SK" sz="2200" dirty="0" smtClean="0"/>
              <a:t>esačný</a:t>
            </a:r>
            <a:r>
              <a:rPr lang="en-US" sz="2200" dirty="0" smtClean="0"/>
              <a:t> roaming </a:t>
            </a:r>
            <a:r>
              <a:rPr lang="sk-SK" sz="2200" dirty="0" smtClean="0"/>
              <a:t>prístup mimo</a:t>
            </a:r>
            <a:r>
              <a:rPr lang="en-US" sz="2200" dirty="0" smtClean="0"/>
              <a:t> IP </a:t>
            </a:r>
            <a:r>
              <a:rPr lang="sk-SK" sz="2200" dirty="0" smtClean="0"/>
              <a:t>adresy organizácie</a:t>
            </a:r>
            <a:endParaRPr lang="en-US" sz="2200" dirty="0" smtClean="0"/>
          </a:p>
          <a:p>
            <a:pPr lvl="1"/>
            <a:r>
              <a:rPr lang="en-US" sz="2200" dirty="0" smtClean="0"/>
              <a:t>webofknowledge.com</a:t>
            </a:r>
          </a:p>
          <a:p>
            <a:pPr lvl="1"/>
            <a:r>
              <a:rPr lang="sk-SK" sz="2200" dirty="0" smtClean="0"/>
              <a:t>Prihlásiť sa pomocou</a:t>
            </a:r>
            <a:r>
              <a:rPr lang="en-US" sz="2200" dirty="0" smtClean="0"/>
              <a:t> Web of Knowledge </a:t>
            </a:r>
            <a:r>
              <a:rPr lang="en-US" sz="2200" dirty="0" err="1" smtClean="0"/>
              <a:t>profil</a:t>
            </a:r>
            <a:r>
              <a:rPr lang="sk-SK" sz="2200" dirty="0" smtClean="0"/>
              <a:t> ID a heslom</a:t>
            </a:r>
            <a:endParaRPr lang="en-US" sz="2200" dirty="0"/>
          </a:p>
        </p:txBody>
      </p:sp>
      <p:pic>
        <p:nvPicPr>
          <p:cNvPr id="6" name="Content Placeholder 5" descr="mobil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371600"/>
            <a:ext cx="2480549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Registrácia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123113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2466975" cy="3438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9" name="Picture 5" descr="C:\DOCUME~1\u0150930\LOCALS~1\Temp\SNAGHTMLc1e0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43200"/>
            <a:ext cx="4865708" cy="3352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12" name="Elbow Connector 11"/>
          <p:cNvCxnSpPr>
            <a:stCxn id="1026" idx="2"/>
            <a:endCxn id="1027" idx="0"/>
          </p:cNvCxnSpPr>
          <p:nvPr/>
        </p:nvCxnSpPr>
        <p:spPr>
          <a:xfrm rot="5400000">
            <a:off x="2707086" y="1660128"/>
            <a:ext cx="447675" cy="202326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27" idx="3"/>
            <a:endCxn id="1029" idx="1"/>
          </p:cNvCxnSpPr>
          <p:nvPr/>
        </p:nvCxnSpPr>
        <p:spPr>
          <a:xfrm flipV="1">
            <a:off x="3152775" y="4419600"/>
            <a:ext cx="885825" cy="19526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Vzdialen</a:t>
            </a:r>
            <a:r>
              <a:rPr lang="cs-CZ" dirty="0" smtClean="0"/>
              <a:t>ý prístup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" t="8563" r="37387" b="46485"/>
          <a:stretch/>
        </p:blipFill>
        <p:spPr bwMode="auto">
          <a:xfrm>
            <a:off x="228600" y="1447800"/>
            <a:ext cx="8628075" cy="360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505200"/>
            <a:ext cx="70866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6" r="85825" b="60765"/>
          <a:stretch/>
        </p:blipFill>
        <p:spPr bwMode="auto">
          <a:xfrm>
            <a:off x="5791200" y="4114800"/>
            <a:ext cx="21602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hape 8"/>
          <p:cNvCxnSpPr>
            <a:stCxn id="6" idx="2"/>
            <a:endCxn id="7" idx="1"/>
          </p:cNvCxnSpPr>
          <p:nvPr/>
        </p:nvCxnSpPr>
        <p:spPr>
          <a:xfrm rot="16200000" flipH="1">
            <a:off x="4057278" y="3677022"/>
            <a:ext cx="1753344" cy="171450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Novinky</a:t>
            </a:r>
            <a:r>
              <a:rPr lang="en-US" dirty="0" smtClean="0"/>
              <a:t>: </a:t>
            </a:r>
            <a:r>
              <a:rPr lang="sk-SK" dirty="0" smtClean="0"/>
              <a:t>identifikácia autora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Vyhľadávateľný </a:t>
            </a:r>
            <a:r>
              <a:rPr lang="en-US" dirty="0" smtClean="0"/>
              <a:t>Researcher ID</a:t>
            </a:r>
          </a:p>
          <a:p>
            <a:pPr lvl="1"/>
            <a:r>
              <a:rPr lang="hu-HU" dirty="0" smtClean="0"/>
              <a:t>Plná integrácia s </a:t>
            </a:r>
            <a:r>
              <a:rPr lang="en-US" dirty="0" smtClean="0">
                <a:hlinkClick r:id="rId3"/>
              </a:rPr>
              <a:t>http://www.researcherid.com</a:t>
            </a:r>
            <a:endParaRPr lang="en-US" dirty="0" smtClean="0"/>
          </a:p>
          <a:p>
            <a:r>
              <a:rPr lang="hu-HU" dirty="0" smtClean="0"/>
              <a:t>Priamy export do profilu na </a:t>
            </a:r>
            <a:r>
              <a:rPr lang="en-US" dirty="0" smtClean="0"/>
              <a:t>Researcher ID</a:t>
            </a:r>
          </a:p>
          <a:p>
            <a:r>
              <a:rPr lang="en-US" dirty="0" smtClean="0"/>
              <a:t>Author Finder</a:t>
            </a:r>
            <a:r>
              <a:rPr lang="hu-HU" dirty="0" smtClean="0"/>
              <a:t> zmeny</a:t>
            </a:r>
            <a:endParaRPr lang="en-US" dirty="0" smtClean="0"/>
          </a:p>
          <a:p>
            <a:pPr lvl="1"/>
            <a:r>
              <a:rPr lang="sk-SK" dirty="0" smtClean="0"/>
              <a:t>Kombinuje </a:t>
            </a:r>
            <a:r>
              <a:rPr lang="en-US" dirty="0" smtClean="0"/>
              <a:t>Distinct Author Sets </a:t>
            </a:r>
            <a:r>
              <a:rPr lang="sk-SK" dirty="0" smtClean="0"/>
              <a:t>rozdelenie s</a:t>
            </a:r>
            <a:r>
              <a:rPr lang="hu-HU" dirty="0" smtClean="0"/>
              <a:t> funkciou </a:t>
            </a:r>
            <a:r>
              <a:rPr lang="en-US" dirty="0" smtClean="0"/>
              <a:t>Refine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Identifikácia autora </a:t>
            </a:r>
            <a:r>
              <a:rPr lang="en-US" dirty="0" smtClean="0"/>
              <a:t>– Researcher ID</a:t>
            </a:r>
            <a:endParaRPr lang="en-US" dirty="0"/>
          </a:p>
        </p:txBody>
      </p:sp>
      <p:pic>
        <p:nvPicPr>
          <p:cNvPr id="4" name="Content Placeholder 3" descr="new_feat RI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8755809" cy="3733800"/>
          </a:xfrm>
          <a:ln>
            <a:solidFill>
              <a:schemeClr val="bg2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828800" y="5029200"/>
            <a:ext cx="7178637" cy="1359932"/>
            <a:chOff x="1676400" y="5029200"/>
            <a:chExt cx="7178637" cy="1359932"/>
          </a:xfrm>
          <a:noFill/>
        </p:grpSpPr>
        <p:pic>
          <p:nvPicPr>
            <p:cNvPr id="5" name="Picture 4" descr="new_feat RID we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5029200"/>
              <a:ext cx="7178637" cy="990600"/>
            </a:xfrm>
            <a:prstGeom prst="rect">
              <a:avLst/>
            </a:prstGeom>
            <a:grpFill/>
          </p:spPr>
        </p:pic>
        <p:sp>
          <p:nvSpPr>
            <p:cNvPr id="6" name="TextBox 5"/>
            <p:cNvSpPr txBox="1"/>
            <p:nvPr/>
          </p:nvSpPr>
          <p:spPr>
            <a:xfrm>
              <a:off x="5029200" y="6019800"/>
              <a:ext cx="3733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5"/>
                </a:rPr>
                <a:t>www.researcherid.com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543800" y="3124200"/>
            <a:ext cx="1295400" cy="1524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2514600"/>
            <a:ext cx="990600" cy="228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953000"/>
            <a:ext cx="7239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Identifikácia autora</a:t>
            </a:r>
            <a:r>
              <a:rPr lang="en-US" dirty="0" smtClean="0"/>
              <a:t>: </a:t>
            </a:r>
            <a:r>
              <a:rPr lang="hu-HU" dirty="0" smtClean="0"/>
              <a:t>export do </a:t>
            </a:r>
            <a:r>
              <a:rPr lang="en-US" dirty="0" smtClean="0"/>
              <a:t>Researcher ID</a:t>
            </a:r>
            <a:endParaRPr lang="en-US" dirty="0"/>
          </a:p>
        </p:txBody>
      </p:sp>
      <p:pic>
        <p:nvPicPr>
          <p:cNvPr id="4" name="Content Placeholder 3" descr="RID_exp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8688611" cy="4648200"/>
          </a:xfrm>
          <a:ln>
            <a:solidFill>
              <a:schemeClr val="bg2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724400" y="2743200"/>
            <a:ext cx="2503408" cy="1452585"/>
            <a:chOff x="4724400" y="2743200"/>
            <a:chExt cx="2503408" cy="1452585"/>
          </a:xfrm>
        </p:grpSpPr>
        <p:sp>
          <p:nvSpPr>
            <p:cNvPr id="5" name="Rounded Rectangle 4"/>
            <p:cNvSpPr/>
            <p:nvPr/>
          </p:nvSpPr>
          <p:spPr>
            <a:xfrm>
              <a:off x="5715000" y="2743200"/>
              <a:ext cx="685800" cy="3048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RID_butt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3352800"/>
              <a:ext cx="2503408" cy="842985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>
            <a:xfrm rot="5400000">
              <a:off x="5864602" y="3159502"/>
              <a:ext cx="304800" cy="8179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RID_confirm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953000"/>
            <a:ext cx="7316222" cy="128605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588"/>
            <a:ext cx="7369175" cy="836612"/>
          </a:xfrm>
        </p:spPr>
        <p:txBody>
          <a:bodyPr/>
          <a:lstStyle/>
          <a:p>
            <a:r>
              <a:rPr lang="sk-SK" dirty="0" smtClean="0"/>
              <a:t>Výber časopisov</a:t>
            </a:r>
            <a:endParaRPr lang="en-US" dirty="0"/>
          </a:p>
        </p:txBody>
      </p:sp>
      <p:sp>
        <p:nvSpPr>
          <p:cNvPr id="5" name="Left Brace 6"/>
          <p:cNvSpPr>
            <a:spLocks/>
          </p:cNvSpPr>
          <p:nvPr/>
        </p:nvSpPr>
        <p:spPr bwMode="auto">
          <a:xfrm>
            <a:off x="1635125" y="4311650"/>
            <a:ext cx="147638" cy="1612900"/>
          </a:xfrm>
          <a:prstGeom prst="leftBrace">
            <a:avLst>
              <a:gd name="adj1" fmla="val 8345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Pentagon 9"/>
          <p:cNvSpPr>
            <a:spLocks noChangeArrowheads="1"/>
          </p:cNvSpPr>
          <p:nvPr/>
        </p:nvSpPr>
        <p:spPr bwMode="auto">
          <a:xfrm>
            <a:off x="1936750" y="1806555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Pentagon 14"/>
          <p:cNvSpPr>
            <a:spLocks noChangeArrowheads="1"/>
          </p:cNvSpPr>
          <p:nvPr/>
        </p:nvSpPr>
        <p:spPr bwMode="auto">
          <a:xfrm>
            <a:off x="944563" y="251775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838200" y="2541588"/>
            <a:ext cx="18097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Vydávanie pravidelne a včas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Medzinárodné editoriálne zvyklosti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sk-SK" sz="1600" dirty="0" smtClean="0"/>
              <a:t> Anglick</a:t>
            </a:r>
            <a:r>
              <a:rPr lang="cs-CZ" sz="1600" dirty="0" smtClean="0"/>
              <a:t>á </a:t>
            </a:r>
            <a:r>
              <a:rPr lang="cs-CZ" sz="1600" dirty="0" smtClean="0"/>
              <a:t>bibliografia (aleaspoň latisnké písmená)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Recenzované</a:t>
            </a:r>
            <a:endParaRPr lang="en-US" sz="1600" dirty="0"/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667000" y="2522538"/>
            <a:ext cx="17700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Obohatí tento časopis </a:t>
            </a:r>
            <a:r>
              <a:rPr lang="cs-CZ" sz="1600" dirty="0" smtClean="0"/>
              <a:t>WoS</a:t>
            </a:r>
            <a:r>
              <a:rPr lang="en-GB" sz="1600" dirty="0" smtClean="0"/>
              <a:t> s</a:t>
            </a:r>
            <a:r>
              <a:rPr lang="cs-CZ" sz="1600" dirty="0" smtClean="0"/>
              <a:t> </a:t>
            </a:r>
            <a:r>
              <a:rPr lang="cs-CZ" sz="1600" dirty="0" smtClean="0"/>
              <a:t>novým obsahom? 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Je a </a:t>
            </a:r>
            <a:r>
              <a:rPr lang="cs-CZ" sz="1600" dirty="0" smtClean="0"/>
              <a:t>ako</a:t>
            </a:r>
            <a:r>
              <a:rPr lang="en-GB" sz="1600" dirty="0" smtClean="0"/>
              <a:t> je</a:t>
            </a:r>
            <a:r>
              <a:rPr lang="cs-CZ" sz="1600" dirty="0" smtClean="0"/>
              <a:t> </a:t>
            </a:r>
            <a:r>
              <a:rPr lang="cs-CZ" sz="1600" dirty="0" smtClean="0"/>
              <a:t>táto téma zastúpená vo WOS? 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Porovnávanie časopisu s časopismi vo WOS, ktoré </a:t>
            </a:r>
            <a:r>
              <a:rPr lang="en-GB" sz="1600" dirty="0" smtClean="0"/>
              <a:t>s</a:t>
            </a:r>
            <a:r>
              <a:rPr lang="sk-SK" sz="1600" dirty="0" smtClean="0"/>
              <a:t>ú v tom</a:t>
            </a:r>
            <a:r>
              <a:rPr lang="cs-CZ" sz="1600" dirty="0" smtClean="0"/>
              <a:t> obore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4572000" y="2514600"/>
            <a:ext cx="18383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Reprezentujú autori, editori a vedecká redakčná rada medziná-rodnú výskumnú komunitu?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Kto je cielovou skupinou, </a:t>
            </a:r>
            <a:r>
              <a:rPr lang="cs-CZ" sz="1600" dirty="0" smtClean="0"/>
              <a:t>medzinárodní </a:t>
            </a:r>
            <a:r>
              <a:rPr lang="sk-SK" sz="1600" dirty="0" smtClean="0"/>
              <a:t>čitatelia </a:t>
            </a:r>
            <a:r>
              <a:rPr lang="cs-CZ" sz="1600" dirty="0" smtClean="0"/>
              <a:t>alebo lokálni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77000" y="2514600"/>
            <a:ext cx="17986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u="sng" dirty="0" smtClean="0"/>
              <a:t>Nové časopisy</a:t>
            </a:r>
            <a:r>
              <a:rPr lang="en-US" sz="1600" dirty="0" smtClean="0"/>
              <a:t>: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Citácie na autorov</a:t>
            </a:r>
            <a:r>
              <a:rPr lang="en-US" sz="1600" dirty="0" smtClean="0"/>
              <a:t>, editor</a:t>
            </a:r>
            <a:r>
              <a:rPr lang="cs-CZ" sz="1600" dirty="0" smtClean="0"/>
              <a:t>ov predošlých prác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cs-CZ" sz="1600" b="1" u="sng" dirty="0" smtClean="0"/>
              <a:t>Založené časopisy</a:t>
            </a:r>
            <a:r>
              <a:rPr lang="en-US" sz="1600" dirty="0" smtClean="0"/>
              <a:t>:</a:t>
            </a:r>
            <a:endParaRPr lang="en-US" sz="16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</a:t>
            </a:r>
            <a:r>
              <a:rPr lang="en-US" sz="1600" dirty="0" smtClean="0"/>
              <a:t>Impact Factor</a:t>
            </a:r>
            <a:endParaRPr lang="cs-CZ" sz="1600" dirty="0" smtClean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cs-CZ" sz="1600" dirty="0" smtClean="0"/>
              <a:t> Citačné analýzy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smtClean="0"/>
              <a:t>.</a:t>
            </a:r>
            <a:endParaRPr lang="en-US" sz="1600" i="1" dirty="0"/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20" name="Flowchart: Stored Data 19"/>
          <p:cNvSpPr/>
          <p:nvPr/>
        </p:nvSpPr>
        <p:spPr>
          <a:xfrm rot="10800000">
            <a:off x="685800" y="1482705"/>
            <a:ext cx="2209800" cy="955695"/>
          </a:xfrm>
          <a:prstGeom prst="flowChartOnlineStorag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182880" bIns="0" anchor="ctr" anchorCtr="0"/>
          <a:lstStyle/>
          <a:p>
            <a:pPr eaLnBrk="1" hangingPunct="1"/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143000" y="160020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sk-SK" sz="2000" b="1" dirty="0" smtClean="0"/>
              <a:t>Publikačné standardy</a:t>
            </a:r>
            <a:endParaRPr lang="en-US" sz="2000" b="1" dirty="0" smtClean="0"/>
          </a:p>
        </p:txBody>
      </p:sp>
      <p:sp>
        <p:nvSpPr>
          <p:cNvPr id="22" name="Flowchart: Stored Data 21"/>
          <p:cNvSpPr/>
          <p:nvPr/>
        </p:nvSpPr>
        <p:spPr>
          <a:xfrm rot="10800000">
            <a:off x="2590800" y="1482705"/>
            <a:ext cx="2209800" cy="955695"/>
          </a:xfrm>
          <a:prstGeom prst="flowChartOnlineStorag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182880" bIns="0" anchor="ctr" anchorCtr="0"/>
          <a:lstStyle/>
          <a:p>
            <a:pPr eaLnBrk="1" hangingPunct="1"/>
            <a:endParaRPr lang="en-US" dirty="0" smtClean="0"/>
          </a:p>
        </p:txBody>
      </p:sp>
      <p:sp>
        <p:nvSpPr>
          <p:cNvPr id="23" name="Flowchart: Stored Data 22"/>
          <p:cNvSpPr/>
          <p:nvPr/>
        </p:nvSpPr>
        <p:spPr>
          <a:xfrm rot="10800000">
            <a:off x="4495800" y="1482705"/>
            <a:ext cx="2209800" cy="955695"/>
          </a:xfrm>
          <a:prstGeom prst="flowChartOnlineStorag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182880" bIns="0" anchor="ctr" anchorCtr="0"/>
          <a:lstStyle/>
          <a:p>
            <a:pPr eaLnBrk="1" hangingPunct="1"/>
            <a:endParaRPr lang="en-US" dirty="0" smtClean="0"/>
          </a:p>
        </p:txBody>
      </p:sp>
      <p:sp>
        <p:nvSpPr>
          <p:cNvPr id="24" name="Flowchart: Stored Data 23"/>
          <p:cNvSpPr/>
          <p:nvPr/>
        </p:nvSpPr>
        <p:spPr>
          <a:xfrm rot="10800000">
            <a:off x="6400800" y="1482705"/>
            <a:ext cx="2209800" cy="955695"/>
          </a:xfrm>
          <a:prstGeom prst="flowChartOnlineStorag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182880" bIns="0" anchor="ctr" anchorCtr="0"/>
          <a:lstStyle/>
          <a:p>
            <a:pPr eaLnBrk="1" hangingPunct="1"/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6781800" y="160020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sk-SK" sz="2000" b="1" dirty="0" smtClean="0"/>
              <a:t>Analýza citácii</a:t>
            </a:r>
            <a:endParaRPr lang="en-US" sz="2000" b="1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048000" y="17526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sk-SK" sz="2000" b="1" dirty="0" smtClean="0"/>
              <a:t>Obsah</a:t>
            </a:r>
            <a:endParaRPr lang="en-US" sz="2000" b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4876800" y="17526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sk-SK" sz="2000" b="1" dirty="0" smtClean="0"/>
              <a:t>Rôznorodosť</a:t>
            </a:r>
            <a:endParaRPr lang="en-US" sz="20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762000" y="5791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hu-HU" sz="1200" dirty="0" smtClean="0"/>
              <a:t>Časopisy: </a:t>
            </a:r>
            <a:r>
              <a:rPr lang="hu-HU" sz="1200" dirty="0" smtClean="0">
                <a:hlinkClick r:id="rId2"/>
              </a:rPr>
              <a:t>http://thomsonreuters.com/products_services/science/free/essays/journal_selection_process/</a:t>
            </a:r>
            <a:r>
              <a:rPr lang="hu-HU" sz="1200" dirty="0" smtClean="0"/>
              <a:t> </a:t>
            </a:r>
            <a:endParaRPr lang="en-US" sz="1200" dirty="0" smtClean="0"/>
          </a:p>
          <a:p>
            <a:pPr eaLnBrk="1" hangingPunct="1">
              <a:spcBef>
                <a:spcPts val="0"/>
              </a:spcBef>
              <a:buNone/>
            </a:pPr>
            <a:r>
              <a:rPr lang="hu-HU" sz="1200" dirty="0" smtClean="0"/>
              <a:t>Zborníky: </a:t>
            </a:r>
            <a:r>
              <a:rPr lang="hu-HU" sz="1200" dirty="0" smtClean="0">
                <a:hlinkClick r:id="rId3"/>
              </a:rPr>
              <a:t>http://wokinfo.com/products_tools/multidisciplinary/webofscience/cpci/cpciessay/</a:t>
            </a:r>
            <a:endParaRPr lang="hu-HU" sz="1200" dirty="0" smtClean="0"/>
          </a:p>
          <a:p>
            <a:pPr marL="228600" lvl="1" indent="-228600" eaLnBrk="1" hangingPunct="1">
              <a:spcBef>
                <a:spcPts val="0"/>
              </a:spcBef>
              <a:buNone/>
            </a:pPr>
            <a:r>
              <a:rPr lang="hu-HU" sz="1200" dirty="0" smtClean="0"/>
              <a:t>Knihy: </a:t>
            </a:r>
            <a:r>
              <a:rPr lang="en-US" sz="1200" dirty="0" smtClean="0">
                <a:hlinkClick r:id="rId4"/>
              </a:rPr>
              <a:t>http://wokinfo.com/media/pdf/BKCI-SelectionEssay_web.pdf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Identification – Author Finder</a:t>
            </a:r>
            <a:endParaRPr lang="en-US" dirty="0"/>
          </a:p>
        </p:txBody>
      </p:sp>
      <p:pic>
        <p:nvPicPr>
          <p:cNvPr id="4" name="Content Placeholder 3" descr="new_feat author find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399" y="228600"/>
            <a:ext cx="8915689" cy="5715000"/>
          </a:xfrm>
          <a:ln>
            <a:solidFill>
              <a:schemeClr val="bg2"/>
            </a:solidFill>
          </a:ln>
        </p:spPr>
      </p:pic>
      <p:sp>
        <p:nvSpPr>
          <p:cNvPr id="5" name="Oval 4"/>
          <p:cNvSpPr/>
          <p:nvPr/>
        </p:nvSpPr>
        <p:spPr>
          <a:xfrm>
            <a:off x="838200" y="457200"/>
            <a:ext cx="6858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Počet citácii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Počet citácii sa skladá z nasledujúcich databáz:</a:t>
            </a:r>
            <a:endParaRPr lang="en-US" dirty="0" smtClean="0"/>
          </a:p>
          <a:p>
            <a:pPr lvl="1"/>
            <a:r>
              <a:rPr lang="en-US" dirty="0" err="1" smtClean="0"/>
              <a:t>Biosis</a:t>
            </a:r>
            <a:r>
              <a:rPr lang="en-US" dirty="0" smtClean="0"/>
              <a:t> Citation Index</a:t>
            </a:r>
          </a:p>
          <a:p>
            <a:pPr lvl="1"/>
            <a:r>
              <a:rPr lang="en-US" dirty="0" smtClean="0"/>
              <a:t>Web of Science</a:t>
            </a:r>
          </a:p>
          <a:p>
            <a:pPr lvl="1"/>
            <a:r>
              <a:rPr lang="en-US" dirty="0" smtClean="0"/>
              <a:t>Chinese Science Citation Database</a:t>
            </a:r>
          </a:p>
          <a:p>
            <a:r>
              <a:rPr lang="sk-SK" dirty="0" smtClean="0"/>
              <a:t>... Bez ohľadu na predplatenie</a:t>
            </a:r>
            <a:endParaRPr lang="en-US" dirty="0" smtClean="0"/>
          </a:p>
          <a:p>
            <a:pPr lvl="1"/>
            <a:r>
              <a:rPr lang="hu-HU" dirty="0" smtClean="0"/>
              <a:t>Link na citujúce články závisí od predplatenia </a:t>
            </a:r>
            <a:endParaRPr lang="en-US" dirty="0" smtClean="0"/>
          </a:p>
          <a:p>
            <a:r>
              <a:rPr lang="sk-SK" dirty="0" smtClean="0"/>
              <a:t>Ďalšie informácie sú dostupné v prezentácii: </a:t>
            </a:r>
            <a:r>
              <a:rPr lang="en-US" dirty="0" smtClean="0">
                <a:hlinkClick r:id="rId3"/>
              </a:rPr>
              <a:t>“Citation Sources in the Web of Knowledge”</a:t>
            </a:r>
            <a:endParaRPr lang="en-US" dirty="0" smtClean="0"/>
          </a:p>
          <a:p>
            <a:r>
              <a:rPr lang="hu-HU" dirty="0" smtClean="0"/>
              <a:t>V necita</a:t>
            </a:r>
            <a:r>
              <a:rPr lang="cs-CZ" dirty="0" smtClean="0"/>
              <a:t>čných databázach </a:t>
            </a:r>
            <a:r>
              <a:rPr lang="en-US" dirty="0" smtClean="0"/>
              <a:t>(</a:t>
            </a:r>
            <a:r>
              <a:rPr lang="cs-CZ" dirty="0" smtClean="0"/>
              <a:t>napr. </a:t>
            </a:r>
            <a:r>
              <a:rPr lang="en-US" dirty="0" err="1" smtClean="0"/>
              <a:t>Inspec</a:t>
            </a:r>
            <a:r>
              <a:rPr lang="en-US" dirty="0" smtClean="0"/>
              <a:t>, CABI</a:t>
            </a:r>
            <a:r>
              <a:rPr lang="cs-CZ" dirty="0" smtClean="0"/>
              <a:t> apod</a:t>
            </a:r>
            <a:r>
              <a:rPr lang="en-US" dirty="0" smtClean="0"/>
              <a:t>.) </a:t>
            </a:r>
            <a:r>
              <a:rPr lang="cs-CZ" dirty="0" smtClean="0"/>
              <a:t>sú zobrazené </a:t>
            </a:r>
            <a:r>
              <a:rPr lang="en-US" dirty="0" smtClean="0"/>
              <a:t>Web of Science Citing Articles, Cited References, Related Records </a:t>
            </a:r>
            <a:r>
              <a:rPr lang="cs-CZ" dirty="0" smtClean="0"/>
              <a:t>informácie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3"/>
          </a:xfrm>
        </p:spPr>
        <p:txBody>
          <a:bodyPr/>
          <a:lstStyle/>
          <a:p>
            <a:r>
              <a:rPr lang="hu-HU" dirty="0" smtClean="0"/>
              <a:t>Počet citácii</a:t>
            </a:r>
            <a:endParaRPr lang="en-US" dirty="0" smtClean="0"/>
          </a:p>
        </p:txBody>
      </p:sp>
      <p:pic>
        <p:nvPicPr>
          <p:cNvPr id="10243" name="Content Placeholder 4" descr="wos full recor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75" y="1066800"/>
            <a:ext cx="8802688" cy="4953000"/>
          </a:xfrm>
          <a:ln>
            <a:solidFill>
              <a:schemeClr val="bg2"/>
            </a:solidFill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9800" y="2362200"/>
            <a:ext cx="4648200" cy="1905000"/>
            <a:chOff x="2209800" y="2362200"/>
            <a:chExt cx="4648200" cy="1905000"/>
          </a:xfrm>
        </p:grpSpPr>
        <p:sp>
          <p:nvSpPr>
            <p:cNvPr id="7" name="Rounded Rectangle 6"/>
            <p:cNvSpPr/>
            <p:nvPr/>
          </p:nvSpPr>
          <p:spPr>
            <a:xfrm>
              <a:off x="3886200" y="3352800"/>
              <a:ext cx="1676400" cy="914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200" dirty="0" smtClean="0">
                  <a:solidFill>
                    <a:schemeClr val="tx1"/>
                  </a:solidFill>
                </a:rPr>
                <a:t>Referencie a citujúce články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rot="10800000">
              <a:off x="2209800" y="3352800"/>
              <a:ext cx="1676400" cy="4572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 flipV="1">
              <a:off x="5562600" y="2362200"/>
              <a:ext cx="1295400" cy="14478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1981200"/>
            <a:ext cx="4419600" cy="1371600"/>
            <a:chOff x="457200" y="2209800"/>
            <a:chExt cx="4419600" cy="1371600"/>
          </a:xfrm>
        </p:grpSpPr>
        <p:sp>
          <p:nvSpPr>
            <p:cNvPr id="11" name="Rectangle 10"/>
            <p:cNvSpPr/>
            <p:nvPr/>
          </p:nvSpPr>
          <p:spPr>
            <a:xfrm>
              <a:off x="457200" y="3200400"/>
              <a:ext cx="1752600" cy="381000"/>
            </a:xfrm>
            <a:prstGeom prst="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2438400" y="2209800"/>
              <a:ext cx="2438400" cy="609600"/>
            </a:xfrm>
            <a:prstGeom prst="wedgeRoundRectCallout">
              <a:avLst>
                <a:gd name="adj1" fmla="val -79166"/>
                <a:gd name="adj2" fmla="val 114028"/>
                <a:gd name="adj3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1200" dirty="0" smtClean="0">
                  <a:solidFill>
                    <a:schemeClr val="tx1"/>
                  </a:solidFill>
                </a:rPr>
                <a:t>Počet citácii vo Web of Science indexoch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29200" y="1219200"/>
            <a:ext cx="3657600" cy="1524000"/>
            <a:chOff x="4953000" y="1143000"/>
            <a:chExt cx="3657600" cy="15240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4953000" y="1143000"/>
              <a:ext cx="1981200" cy="841375"/>
            </a:xfrm>
            <a:prstGeom prst="wedgeRoundRectCallout">
              <a:avLst>
                <a:gd name="adj1" fmla="val 51786"/>
                <a:gd name="adj2" fmla="val 73161"/>
                <a:gd name="adj3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1200" dirty="0" smtClean="0">
                  <a:solidFill>
                    <a:schemeClr val="tx1"/>
                  </a:solidFill>
                </a:rPr>
                <a:t>Počet citácii vo všetkých citačných databázach na </a:t>
              </a:r>
              <a:r>
                <a:rPr lang="en-US" sz="1200" dirty="0" smtClean="0">
                  <a:solidFill>
                    <a:schemeClr val="tx1"/>
                  </a:solidFill>
                </a:rPr>
                <a:t>Web </a:t>
              </a:r>
              <a:r>
                <a:rPr lang="en-US" sz="1200" dirty="0">
                  <a:solidFill>
                    <a:schemeClr val="tx1"/>
                  </a:solidFill>
                </a:rPr>
                <a:t>of </a:t>
              </a:r>
              <a:r>
                <a:rPr lang="en-US" sz="1200" dirty="0" smtClean="0">
                  <a:solidFill>
                    <a:schemeClr val="tx1"/>
                  </a:solidFill>
                </a:rPr>
                <a:t>Knowledge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34200" y="2057400"/>
              <a:ext cx="1676400" cy="609600"/>
            </a:xfrm>
            <a:prstGeom prst="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Citing Articles</a:t>
            </a:r>
          </a:p>
        </p:txBody>
      </p:sp>
      <p:pic>
        <p:nvPicPr>
          <p:cNvPr id="11267" name="Content Placeholder 3" descr="cited by tot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"/>
            <a:ext cx="8912225" cy="5791200"/>
          </a:xfrm>
        </p:spPr>
      </p:pic>
      <p:pic>
        <p:nvPicPr>
          <p:cNvPr id="11268" name="Picture 4" descr="cited by scorecard zoo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19400"/>
            <a:ext cx="8296275" cy="22717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69" name="Picture 4" descr="wok header sans IS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"/>
            <a:ext cx="8839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wok discover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33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en-US" dirty="0"/>
          </a:p>
        </p:txBody>
      </p:sp>
      <p:pic>
        <p:nvPicPr>
          <p:cNvPr id="1026" name="Picture 2" descr="http://researchingreform.files.wordpress.com/2011/09/face_question_ma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572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Book Citation Index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54525"/>
            <a:ext cx="8382000" cy="1279525"/>
          </a:xfrm>
        </p:spPr>
        <p:txBody>
          <a:bodyPr/>
          <a:lstStyle/>
          <a:p>
            <a:pPr eaLnBrk="1" hangingPunct="1"/>
            <a:r>
              <a:rPr lang="cs-CZ" dirty="0" smtClean="0"/>
              <a:t>Vo </a:t>
            </a:r>
            <a:r>
              <a:rPr lang="en-US" i="1" dirty="0" smtClean="0"/>
              <a:t>Web of Science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6324" name="Picture 5" descr="42-15358479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381000"/>
            <a:ext cx="844391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Prínos odborných kníh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685800" y="990600"/>
          <a:ext cx="7696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2968625" cy="4572000"/>
          </a:xfrm>
        </p:spPr>
        <p:txBody>
          <a:bodyPr/>
          <a:lstStyle/>
          <a:p>
            <a:r>
              <a:rPr lang="sk-SK" sz="2400" dirty="0" smtClean="0"/>
              <a:t>Proces vyberania kníh</a:t>
            </a:r>
            <a:endParaRPr lang="en-US" sz="2400" dirty="0" smtClean="0"/>
          </a:p>
          <a:p>
            <a:pPr lvl="1"/>
            <a:r>
              <a:rPr lang="en-US" sz="1400" dirty="0" smtClean="0">
                <a:hlinkClick r:id="rId3"/>
              </a:rPr>
              <a:t>http://wokinfo.com/media/pdf/BKCI-SelectionEssay_web.pdf</a:t>
            </a:r>
            <a:endParaRPr lang="en-US" sz="1400" dirty="0" smtClean="0"/>
          </a:p>
          <a:p>
            <a:r>
              <a:rPr lang="sk-SK" sz="2400" dirty="0" smtClean="0"/>
              <a:t>Prispievajúce vydavateľstvá</a:t>
            </a:r>
            <a:endParaRPr lang="en-US" sz="2400" dirty="0" smtClean="0"/>
          </a:p>
          <a:p>
            <a:pPr lvl="1"/>
            <a:r>
              <a:rPr lang="sk-SK" sz="1400" dirty="0" smtClean="0"/>
              <a:t>Spolky</a:t>
            </a:r>
            <a:endParaRPr lang="en-US" sz="1400" dirty="0" smtClean="0"/>
          </a:p>
          <a:p>
            <a:pPr lvl="1"/>
            <a:r>
              <a:rPr lang="sk-SK" sz="1400" dirty="0" smtClean="0"/>
              <a:t>Komerčné vydavateľstvá</a:t>
            </a:r>
            <a:endParaRPr lang="en-US" sz="1400" dirty="0" smtClean="0"/>
          </a:p>
          <a:p>
            <a:pPr lvl="1"/>
            <a:r>
              <a:rPr lang="sk-SK" sz="1400" dirty="0" smtClean="0"/>
              <a:t>Univerzitné vydavateľstvá</a:t>
            </a:r>
            <a:endParaRPr lang="en-US" sz="1400" dirty="0" smtClean="0"/>
          </a:p>
          <a:p>
            <a:r>
              <a:rPr lang="sk-SK" sz="2400" dirty="0" smtClean="0"/>
              <a:t>Zloženie</a:t>
            </a:r>
            <a:r>
              <a:rPr lang="en-US" sz="2400" dirty="0" smtClean="0"/>
              <a:t>:</a:t>
            </a:r>
          </a:p>
          <a:p>
            <a:pPr lvl="1"/>
            <a:r>
              <a:rPr lang="sk-SK" sz="1400" dirty="0" smtClean="0"/>
              <a:t>Od jedného autora alebo editované práce</a:t>
            </a:r>
            <a:endParaRPr lang="en-US" sz="1400" dirty="0" smtClean="0"/>
          </a:p>
          <a:p>
            <a:pPr lvl="1"/>
            <a:r>
              <a:rPr lang="en-US" sz="1400" dirty="0" smtClean="0"/>
              <a:t>Seri</a:t>
            </a:r>
            <a:r>
              <a:rPr lang="sk-SK" sz="1400" dirty="0" smtClean="0"/>
              <a:t>ály aj</a:t>
            </a:r>
            <a:r>
              <a:rPr lang="en-US" sz="1400" dirty="0" smtClean="0"/>
              <a:t> </a:t>
            </a:r>
            <a:r>
              <a:rPr lang="sk-SK" sz="1400" dirty="0" smtClean="0"/>
              <a:t>monografie</a:t>
            </a:r>
            <a:endParaRPr lang="en-US" sz="1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953000"/>
            <a:ext cx="365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Zoznam kníh</a:t>
            </a:r>
            <a:r>
              <a:rPr lang="en-US" sz="2400" dirty="0" smtClean="0"/>
              <a:t>:</a:t>
            </a:r>
          </a:p>
          <a:p>
            <a:r>
              <a:rPr lang="en-US" dirty="0" smtClean="0">
                <a:hlinkClick r:id="rId4"/>
              </a:rPr>
              <a:t>http://wokinfo.com/mbl/</a:t>
            </a:r>
            <a:endParaRPr lang="cs-CZ" dirty="0" smtClean="0"/>
          </a:p>
          <a:p>
            <a:endParaRPr lang="cs-CZ" dirty="0" smtClean="0"/>
          </a:p>
          <a:p>
            <a:r>
              <a:rPr lang="en-GB" sz="2400" dirty="0" err="1" smtClean="0"/>
              <a:t>Zoznam</a:t>
            </a:r>
            <a:r>
              <a:rPr lang="en-GB" sz="2400" dirty="0" smtClean="0"/>
              <a:t> </a:t>
            </a:r>
            <a:r>
              <a:rPr lang="en-GB" sz="2400" dirty="0" err="1" smtClean="0"/>
              <a:t>vydavate</a:t>
            </a:r>
            <a:r>
              <a:rPr lang="cs-CZ" sz="2400" dirty="0" smtClean="0"/>
              <a:t>ľov:</a:t>
            </a:r>
          </a:p>
          <a:p>
            <a:r>
              <a:rPr lang="en-US" dirty="0" smtClean="0">
                <a:hlinkClick r:id="rId5"/>
              </a:rPr>
              <a:t>http://wokinfo.com/mbl/publishers/</a:t>
            </a:r>
            <a:r>
              <a:rPr lang="cs-CZ" dirty="0" smtClean="0"/>
              <a:t> </a:t>
            </a:r>
            <a:endParaRPr lang="en-US" dirty="0" smtClean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81400" y="762000"/>
            <a:ext cx="5334000" cy="38468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Citation Index – Science </a:t>
            </a:r>
            <a:r>
              <a:rPr lang="sk-SK" dirty="0" smtClean="0"/>
              <a:t>a</a:t>
            </a:r>
            <a:r>
              <a:rPr lang="en-US" dirty="0" smtClean="0"/>
              <a:t> Social Science &amp; Humanities </a:t>
            </a:r>
            <a:r>
              <a:rPr lang="sk-SK" dirty="0" smtClean="0"/>
              <a:t>edície</a:t>
            </a:r>
            <a:endParaRPr lang="en-US" dirty="0"/>
          </a:p>
        </p:txBody>
      </p:sp>
      <p:pic>
        <p:nvPicPr>
          <p:cNvPr id="6" name="Content Placeholder 5" descr="wok ho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2522" y="1525588"/>
            <a:ext cx="6240657" cy="4722812"/>
          </a:xfrm>
          <a:ln>
            <a:solidFill>
              <a:schemeClr val="bg2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438400" y="5715000"/>
            <a:ext cx="2971800" cy="228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34200" y="3505200"/>
            <a:ext cx="228600" cy="228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ub name 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590800"/>
            <a:ext cx="5152506" cy="388912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096000" y="4572000"/>
            <a:ext cx="22860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Vyhľadávanie názvu kníh alebo seriálov vo vyhľadávacej pomôcke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581400" y="3352800"/>
            <a:ext cx="2133600" cy="1371600"/>
            <a:chOff x="3581400" y="3352800"/>
            <a:chExt cx="2133600" cy="1371600"/>
          </a:xfrm>
        </p:grpSpPr>
        <p:sp>
          <p:nvSpPr>
            <p:cNvPr id="13" name="Rounded Rectangle 12"/>
            <p:cNvSpPr/>
            <p:nvPr/>
          </p:nvSpPr>
          <p:spPr>
            <a:xfrm>
              <a:off x="3581400" y="3352800"/>
              <a:ext cx="2133600" cy="3810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62400" y="4572000"/>
              <a:ext cx="228600" cy="152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69175" cy="836612"/>
          </a:xfrm>
        </p:spPr>
        <p:txBody>
          <a:bodyPr/>
          <a:lstStyle/>
          <a:p>
            <a:r>
              <a:rPr lang="sk-SK" dirty="0" smtClean="0"/>
              <a:t>Plný záznam kníh</a:t>
            </a:r>
            <a:endParaRPr lang="en-US" dirty="0"/>
          </a:p>
        </p:txBody>
      </p:sp>
      <p:pic>
        <p:nvPicPr>
          <p:cNvPr id="4" name="Content Placeholder 3" descr="full reco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8665792" cy="4343400"/>
          </a:xfrm>
          <a:ln>
            <a:solidFill>
              <a:schemeClr val="bg2"/>
            </a:solidFill>
          </a:ln>
        </p:spPr>
      </p:pic>
      <p:grpSp>
        <p:nvGrpSpPr>
          <p:cNvPr id="3" name="Group 11"/>
          <p:cNvGrpSpPr/>
          <p:nvPr/>
        </p:nvGrpSpPr>
        <p:grpSpPr>
          <a:xfrm>
            <a:off x="381000" y="2514600"/>
            <a:ext cx="7086600" cy="1371600"/>
            <a:chOff x="381000" y="2895600"/>
            <a:chExt cx="7086600" cy="13716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3581400"/>
              <a:ext cx="2286000" cy="3048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629400" y="2895600"/>
              <a:ext cx="838200" cy="3810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86200" y="3733800"/>
              <a:ext cx="1752600" cy="533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>
                  <a:solidFill>
                    <a:schemeClr val="tx1"/>
                  </a:solidFill>
                </a:rPr>
                <a:t>Citačné informácie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1"/>
              <a:endCxn id="5" idx="3"/>
            </p:cNvCxnSpPr>
            <p:nvPr/>
          </p:nvCxnSpPr>
          <p:spPr>
            <a:xfrm rot="10800000">
              <a:off x="2667000" y="3733800"/>
              <a:ext cx="1219200" cy="2667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6" idx="1"/>
            </p:cNvCxnSpPr>
            <p:nvPr/>
          </p:nvCxnSpPr>
          <p:spPr>
            <a:xfrm flipV="1">
              <a:off x="5638800" y="3086100"/>
              <a:ext cx="990600" cy="9144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381000" y="3505200"/>
            <a:ext cx="5410200" cy="1676400"/>
            <a:chOff x="381000" y="3886200"/>
            <a:chExt cx="5410200" cy="1676400"/>
          </a:xfrm>
        </p:grpSpPr>
        <p:sp>
          <p:nvSpPr>
            <p:cNvPr id="13" name="Rounded Rectangle 12"/>
            <p:cNvSpPr/>
            <p:nvPr/>
          </p:nvSpPr>
          <p:spPr>
            <a:xfrm>
              <a:off x="3352800" y="4724400"/>
              <a:ext cx="24384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Document Type </a:t>
              </a:r>
              <a:r>
                <a:rPr lang="en-US" b="1" dirty="0" smtClean="0">
                  <a:solidFill>
                    <a:schemeClr val="tx1"/>
                  </a:solidFill>
                </a:rPr>
                <a:t>Book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sk-SK" dirty="0" smtClean="0">
                  <a:solidFill>
                    <a:schemeClr val="tx1"/>
                  </a:solidFill>
                </a:rPr>
                <a:t>obsahujúci link na jednotlivé kapitoly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1000" y="3886200"/>
              <a:ext cx="990600" cy="3048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3" idx="1"/>
              <a:endCxn id="14" idx="3"/>
            </p:cNvCxnSpPr>
            <p:nvPr/>
          </p:nvCxnSpPr>
          <p:spPr>
            <a:xfrm rot="10800000">
              <a:off x="1371600" y="4038600"/>
              <a:ext cx="1981200" cy="11049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</a:t>
            </a:r>
            <a:r>
              <a:rPr lang="cs-CZ" dirty="0" smtClean="0"/>
              <a:t>é funkcie a možnosti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Vyhľadávanie</a:t>
            </a:r>
            <a:endParaRPr lang="en-US" dirty="0" smtClean="0"/>
          </a:p>
          <a:p>
            <a:r>
              <a:rPr lang="sk-SK" dirty="0" smtClean="0"/>
              <a:t>Výsledky</a:t>
            </a:r>
            <a:endParaRPr lang="en-US" dirty="0" smtClean="0"/>
          </a:p>
          <a:p>
            <a:r>
              <a:rPr lang="hu-HU" dirty="0" smtClean="0"/>
              <a:t>Vzdialený prístup</a:t>
            </a:r>
            <a:endParaRPr lang="en-US" dirty="0" smtClean="0"/>
          </a:p>
          <a:p>
            <a:r>
              <a:rPr lang="hu-HU" dirty="0" smtClean="0"/>
              <a:t>Identifikácia autora</a:t>
            </a:r>
            <a:endParaRPr lang="en-US" dirty="0" smtClean="0"/>
          </a:p>
          <a:p>
            <a:r>
              <a:rPr lang="hu-HU" dirty="0" smtClean="0"/>
              <a:t>Počet citácii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69175" cy="836612"/>
          </a:xfrm>
        </p:spPr>
        <p:txBody>
          <a:bodyPr/>
          <a:lstStyle/>
          <a:p>
            <a:r>
              <a:rPr lang="sk-SK" dirty="0" smtClean="0"/>
              <a:t>Kapitoly</a:t>
            </a:r>
            <a:endParaRPr lang="en-US" dirty="0"/>
          </a:p>
        </p:txBody>
      </p:sp>
      <p:pic>
        <p:nvPicPr>
          <p:cNvPr id="4" name="Content Placeholder 3" descr="chapters li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458200" cy="5400332"/>
          </a:xfrm>
        </p:spPr>
      </p:pic>
      <p:grpSp>
        <p:nvGrpSpPr>
          <p:cNvPr id="3" name="Group 13"/>
          <p:cNvGrpSpPr/>
          <p:nvPr/>
        </p:nvGrpSpPr>
        <p:grpSpPr>
          <a:xfrm>
            <a:off x="1066800" y="1524000"/>
            <a:ext cx="7913868" cy="4343400"/>
            <a:chOff x="1066800" y="1524000"/>
            <a:chExt cx="7913868" cy="4343400"/>
          </a:xfrm>
        </p:grpSpPr>
        <p:pic>
          <p:nvPicPr>
            <p:cNvPr id="5" name="Picture 4" descr="book chapter cite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1524000"/>
              <a:ext cx="7913868" cy="3428531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895600" y="5105400"/>
              <a:ext cx="5486400" cy="7620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rot="10800000">
              <a:off x="2438400" y="4953000"/>
              <a:ext cx="457200" cy="53340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2"/>
          <p:cNvGrpSpPr/>
          <p:nvPr/>
        </p:nvGrpSpPr>
        <p:grpSpPr>
          <a:xfrm>
            <a:off x="1143000" y="2971800"/>
            <a:ext cx="4724400" cy="838200"/>
            <a:chOff x="1143000" y="2971800"/>
            <a:chExt cx="47244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1143000" y="2971800"/>
              <a:ext cx="1447800" cy="1524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91000" y="2971800"/>
              <a:ext cx="16764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Odkaz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sk-SK" dirty="0" smtClean="0">
                  <a:solidFill>
                    <a:schemeClr val="tx1"/>
                  </a:solidFill>
                </a:rPr>
                <a:t>na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sk-SK" dirty="0" smtClean="0">
                  <a:solidFill>
                    <a:schemeClr val="tx1"/>
                  </a:solidFill>
                </a:rPr>
                <a:t>plný záznam knihy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rot="10800000">
              <a:off x="2590800" y="3048000"/>
              <a:ext cx="1600200" cy="34290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7010400" y="2362200"/>
            <a:ext cx="1752600" cy="6858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69175" cy="836612"/>
          </a:xfrm>
        </p:spPr>
        <p:txBody>
          <a:bodyPr/>
          <a:lstStyle/>
          <a:p>
            <a:r>
              <a:rPr lang="sk-SK" dirty="0" smtClean="0"/>
              <a:t>Citujúce položky</a:t>
            </a:r>
            <a:endParaRPr lang="en-US" dirty="0"/>
          </a:p>
        </p:txBody>
      </p:sp>
      <p:pic>
        <p:nvPicPr>
          <p:cNvPr id="4" name="Content Placeholder 3" descr="citing li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8864392" cy="3962400"/>
          </a:xfr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Shrnutie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Citation Index </a:t>
            </a:r>
            <a:r>
              <a:rPr lang="sk-SK" dirty="0" smtClean="0"/>
              <a:t>sleduje citácie na aj z odborných kníh a seriálov</a:t>
            </a:r>
            <a:r>
              <a:rPr lang="en-US" dirty="0" smtClean="0"/>
              <a:t>. </a:t>
            </a:r>
          </a:p>
          <a:p>
            <a:r>
              <a:rPr lang="sk-SK" dirty="0" smtClean="0"/>
              <a:t>Vyhľadávanie kníh spolu s časopismi a konferenčnými zborníkmi</a:t>
            </a:r>
            <a:r>
              <a:rPr lang="en-US" dirty="0" smtClean="0"/>
              <a:t>.</a:t>
            </a:r>
          </a:p>
          <a:p>
            <a:r>
              <a:rPr lang="sk-SK" dirty="0" smtClean="0"/>
              <a:t>Preskúmanie citačných vzťahov, ktoré pripravia  systém medzi knihami a ostatnými publikáciami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100"/>
                </a:solidFill>
              </a:rPr>
              <a:t>ZKU</a:t>
            </a:r>
            <a:r>
              <a:rPr lang="cs-CZ" dirty="0" smtClean="0">
                <a:solidFill>
                  <a:srgbClr val="FF9100"/>
                </a:solidFill>
              </a:rPr>
              <a:t>ŠEBNÍ PŘÍSTUP K BOOK CITATION INDEX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2125663"/>
            <a:ext cx="4329112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endParaRPr lang="en-US" sz="1800" kern="0" dirty="0" smtClean="0">
              <a:solidFill>
                <a:srgbClr val="666666"/>
              </a:solidFill>
              <a:latin typeface="Arial"/>
              <a:ea typeface="+mn-ea"/>
            </a:endParaRP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r>
              <a:rPr lang="en-US" sz="1800" kern="0" dirty="0" smtClean="0">
                <a:solidFill>
                  <a:srgbClr val="666666"/>
                </a:solidFill>
                <a:latin typeface="Arial"/>
                <a:ea typeface="+mn-ea"/>
              </a:rPr>
              <a:t>Pro v</a:t>
            </a:r>
            <a:r>
              <a:rPr lang="cs-CZ" sz="1800" kern="0" dirty="0" smtClean="0">
                <a:solidFill>
                  <a:srgbClr val="666666"/>
                </a:solidFill>
                <a:latin typeface="Arial"/>
                <a:ea typeface="+mn-ea"/>
              </a:rPr>
              <a:t>š</a:t>
            </a:r>
            <a:r>
              <a:rPr lang="en-US" sz="1800" kern="0" dirty="0" err="1" smtClean="0">
                <a:solidFill>
                  <a:srgbClr val="666666"/>
                </a:solidFill>
                <a:latin typeface="Arial"/>
                <a:ea typeface="+mn-ea"/>
              </a:rPr>
              <a:t>echny</a:t>
            </a:r>
            <a:r>
              <a:rPr lang="en-US" sz="1800" kern="0" dirty="0" smtClean="0">
                <a:solidFill>
                  <a:srgbClr val="666666"/>
                </a:solidFill>
                <a:latin typeface="Arial"/>
                <a:ea typeface="+mn-ea"/>
              </a:rPr>
              <a:t> </a:t>
            </a:r>
            <a:r>
              <a:rPr lang="cs-CZ" sz="1800" kern="0" dirty="0" smtClean="0">
                <a:solidFill>
                  <a:srgbClr val="666666"/>
                </a:solidFill>
                <a:latin typeface="Arial"/>
                <a:ea typeface="+mn-ea"/>
              </a:rPr>
              <a:t>členy českého </a:t>
            </a:r>
            <a:r>
              <a:rPr lang="cs-CZ" sz="1800" kern="0" dirty="0" err="1" smtClean="0">
                <a:solidFill>
                  <a:srgbClr val="666666"/>
                </a:solidFill>
                <a:latin typeface="Arial"/>
                <a:ea typeface="+mn-ea"/>
              </a:rPr>
              <a:t>WoK</a:t>
            </a:r>
            <a:r>
              <a:rPr lang="cs-CZ" sz="1800" kern="0" dirty="0" smtClean="0">
                <a:solidFill>
                  <a:srgbClr val="666666"/>
                </a:solidFill>
                <a:latin typeface="Arial"/>
                <a:ea typeface="+mn-ea"/>
              </a:rPr>
              <a:t> konsorcia</a:t>
            </a: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endParaRPr lang="cs-CZ" sz="1800" kern="0" dirty="0" smtClean="0">
              <a:solidFill>
                <a:srgbClr val="666666"/>
              </a:solidFill>
              <a:latin typeface="Arial"/>
              <a:ea typeface="+mn-ea"/>
            </a:endParaRP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r>
              <a:rPr lang="cs-CZ" sz="1800" kern="0" dirty="0" smtClean="0">
                <a:solidFill>
                  <a:srgbClr val="666666"/>
                </a:solidFill>
                <a:latin typeface="Arial"/>
                <a:ea typeface="+mn-ea"/>
              </a:rPr>
              <a:t>Na platformě Web of </a:t>
            </a:r>
            <a:r>
              <a:rPr lang="cs-CZ" sz="1800" kern="0" dirty="0" err="1" smtClean="0">
                <a:solidFill>
                  <a:srgbClr val="666666"/>
                </a:solidFill>
                <a:latin typeface="Arial"/>
                <a:ea typeface="+mn-ea"/>
              </a:rPr>
              <a:t>Knowledge</a:t>
            </a:r>
            <a:r>
              <a:rPr lang="cs-CZ" sz="1800" kern="0" dirty="0" smtClean="0">
                <a:solidFill>
                  <a:srgbClr val="666666"/>
                </a:solidFill>
                <a:latin typeface="Arial"/>
                <a:ea typeface="+mn-ea"/>
              </a:rPr>
              <a:t> - p</a:t>
            </a:r>
            <a:r>
              <a:rPr lang="cs-CZ" sz="1800" kern="0" dirty="0" smtClean="0">
                <a:solidFill>
                  <a:srgbClr val="666666"/>
                </a:solidFill>
                <a:latin typeface="Arial"/>
              </a:rPr>
              <a:t>lně integrováno ve Web of Science</a:t>
            </a: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endParaRPr lang="cs-CZ" sz="1800" kern="0" dirty="0" smtClean="0">
              <a:solidFill>
                <a:srgbClr val="666666"/>
              </a:solidFill>
              <a:latin typeface="Arial"/>
            </a:endParaRP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r>
              <a:rPr lang="cs-CZ" sz="1800" kern="0" dirty="0" smtClean="0">
                <a:solidFill>
                  <a:srgbClr val="666666"/>
                </a:solidFill>
                <a:latin typeface="Arial"/>
                <a:ea typeface="+mn-ea"/>
              </a:rPr>
              <a:t>Termín 14.5. – 30.6. 2012 </a:t>
            </a: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endParaRPr lang="cs-CZ" sz="1800" kern="0" dirty="0" smtClean="0">
              <a:solidFill>
                <a:srgbClr val="666666"/>
              </a:solidFill>
              <a:latin typeface="Arial"/>
              <a:ea typeface="+mn-ea"/>
            </a:endParaRPr>
          </a:p>
          <a:p>
            <a:pPr marL="457200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SzPct val="150000"/>
              <a:buFont typeface="Arial"/>
              <a:buChar char="•"/>
              <a:defRPr/>
            </a:pPr>
            <a:endParaRPr lang="en-US" sz="1800" kern="0" dirty="0">
              <a:solidFill>
                <a:srgbClr val="666666"/>
              </a:solidFill>
              <a:latin typeface="Arial"/>
              <a:ea typeface="+mn-ea"/>
            </a:endParaRPr>
          </a:p>
          <a:p>
            <a:pPr marL="914400" lvl="1" indent="-342900">
              <a:lnSpc>
                <a:spcPts val="2200"/>
              </a:lnSpc>
              <a:spcBef>
                <a:spcPts val="500"/>
              </a:spcBef>
              <a:buClr>
                <a:srgbClr val="FF8000"/>
              </a:buClr>
              <a:buFont typeface="Courier New"/>
              <a:buChar char="o"/>
              <a:defRPr/>
            </a:pPr>
            <a:endParaRPr lang="en-US" sz="1800" dirty="0">
              <a:solidFill>
                <a:srgbClr val="666666"/>
              </a:solidFill>
              <a:latin typeface="Arial" charset="0"/>
              <a:ea typeface="+mn-ea"/>
            </a:endParaRPr>
          </a:p>
        </p:txBody>
      </p:sp>
      <p:pic>
        <p:nvPicPr>
          <p:cNvPr id="6" name="Picture 2" descr="iStock_000016088703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93506" y="2731294"/>
            <a:ext cx="35385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en-US" dirty="0"/>
          </a:p>
        </p:txBody>
      </p:sp>
      <p:pic>
        <p:nvPicPr>
          <p:cNvPr id="1026" name="Picture 2" descr="http://researchingreform.files.wordpress.com/2011/09/face_question_ma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572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Kontakt na</a:t>
            </a:r>
            <a:r>
              <a:rPr lang="en-US" dirty="0" smtClean="0"/>
              <a:t> Thomson Reuters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Navštívte naše stránky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sz="1800" b="1" dirty="0" smtClean="0"/>
              <a:t>		</a:t>
            </a:r>
            <a:r>
              <a:rPr lang="en-US" sz="1800" dirty="0" smtClean="0">
                <a:hlinkClick r:id="rId3"/>
              </a:rPr>
              <a:t>http://www.science.thomsonreuters.com/</a:t>
            </a:r>
            <a:endParaRPr lang="sk-SK" sz="1800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sz="1800" b="1" dirty="0" smtClean="0"/>
              <a:t>		</a:t>
            </a:r>
            <a:r>
              <a:rPr lang="sk-SK" sz="1800" dirty="0" smtClean="0">
                <a:hlinkClick r:id="rId4"/>
              </a:rPr>
              <a:t>http://wokinfo.com/</a:t>
            </a:r>
            <a:endParaRPr lang="sk-SK" sz="1800" dirty="0" smtClean="0">
              <a:hlinkClick r:id="rId3"/>
            </a:endParaRPr>
          </a:p>
          <a:p>
            <a:pPr lvl="1" eaLnBrk="1" hangingPunct="1">
              <a:buClr>
                <a:schemeClr val="tx1"/>
              </a:buClr>
              <a:buNone/>
            </a:pPr>
            <a:endParaRPr lang="sk-SK" sz="1800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Technická podpora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		</a:t>
            </a:r>
            <a:r>
              <a:rPr lang="en-US" sz="1800" dirty="0" smtClean="0">
                <a:hlinkClick r:id="rId5"/>
              </a:rPr>
              <a:t>http://www.science.thomsonreuters.com/support</a:t>
            </a:r>
            <a:endParaRPr lang="en-US" sz="1800" dirty="0" smtClean="0"/>
          </a:p>
          <a:p>
            <a:pPr eaLnBrk="1" hangingPunct="1">
              <a:buClr>
                <a:schemeClr val="tx1"/>
              </a:buClr>
              <a:buNone/>
            </a:pPr>
            <a:endParaRPr lang="sk-SK" sz="1600" b="1" dirty="0" smtClean="0"/>
          </a:p>
          <a:p>
            <a:pPr eaLnBrk="1" hangingPunct="1">
              <a:spcBef>
                <a:spcPts val="1440"/>
              </a:spcBef>
              <a:buClr>
                <a:schemeClr val="tx1"/>
              </a:buClr>
              <a:buNone/>
            </a:pPr>
            <a:r>
              <a:rPr lang="sk-SK" b="1" dirty="0" smtClean="0"/>
              <a:t>Kontakty v ČR:</a:t>
            </a:r>
            <a:endParaRPr lang="en-US" sz="2800" dirty="0" smtClean="0"/>
          </a:p>
          <a:p>
            <a:pPr marL="342900" indent="-342900" algn="ctr" eaLnBrk="1" hangingPunct="1">
              <a:buFontTx/>
              <a:buNone/>
            </a:pPr>
            <a:endParaRPr lang="en-US" sz="2800" u="sng" dirty="0" smtClean="0"/>
          </a:p>
          <a:p>
            <a:pPr marL="342900" indent="-342900" algn="ctr" eaLnBrk="1" hangingPunct="1">
              <a:buFontTx/>
              <a:buNone/>
            </a:pPr>
            <a:endParaRPr lang="en-US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105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Eniko Toth Szasz 		       </a:t>
            </a:r>
            <a:r>
              <a:rPr lang="en-GB" b="1" dirty="0" smtClean="0"/>
              <a:t>David </a:t>
            </a:r>
            <a:r>
              <a:rPr lang="en-GB" b="1" dirty="0" err="1" smtClean="0"/>
              <a:t>Hork</a:t>
            </a:r>
            <a:r>
              <a:rPr lang="cs-CZ" b="1" dirty="0" smtClean="0"/>
              <a:t>y</a:t>
            </a:r>
            <a:r>
              <a:rPr lang="cs-CZ" dirty="0" smtClean="0"/>
              <a:t> </a:t>
            </a:r>
            <a:r>
              <a:rPr lang="sk-SK" dirty="0" smtClean="0">
                <a:hlinkClick r:id="rId6"/>
              </a:rPr>
              <a:t>eniko.szasz@thomsonreuters.com</a:t>
            </a:r>
            <a:r>
              <a:rPr lang="sk-SK" dirty="0" smtClean="0"/>
              <a:t>          </a:t>
            </a:r>
            <a:r>
              <a:rPr lang="sk-SK" dirty="0" smtClean="0">
                <a:hlinkClick r:id="rId6"/>
              </a:rPr>
              <a:t>david.horky@thomsonreuters.com</a:t>
            </a:r>
            <a:endParaRPr lang="cs-CZ" dirty="0" smtClean="0">
              <a:hlinkClick r:id="rId6"/>
            </a:endParaRPr>
          </a:p>
          <a:p>
            <a:pPr marL="0" lvl="1"/>
            <a:r>
              <a:rPr lang="sk-SK" dirty="0" smtClean="0"/>
              <a:t>+420 224 190 425		        +420 224 190 423</a:t>
            </a:r>
            <a:endParaRPr 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636587"/>
          </a:xfrm>
        </p:spPr>
        <p:txBody>
          <a:bodyPr/>
          <a:lstStyle/>
          <a:p>
            <a:r>
              <a:rPr lang="hu-HU" dirty="0" smtClean="0"/>
              <a:t>Novinky: vyhľadávanie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521575" cy="4724400"/>
          </a:xfrm>
        </p:spPr>
        <p:txBody>
          <a:bodyPr>
            <a:normAutofit lnSpcReduction="10000"/>
          </a:bodyPr>
          <a:lstStyle/>
          <a:p>
            <a:r>
              <a:rPr lang="cs-CZ" sz="2100" dirty="0" smtClean="0"/>
              <a:t>Všetky slová sú vyhľadávateľné </a:t>
            </a:r>
            <a:r>
              <a:rPr lang="en-US" sz="2100" dirty="0" smtClean="0"/>
              <a:t>– </a:t>
            </a:r>
            <a:r>
              <a:rPr lang="cs-CZ" sz="2100" dirty="0" smtClean="0"/>
              <a:t>nie sú zakázané slová</a:t>
            </a:r>
            <a:endParaRPr lang="en-US" sz="2100" dirty="0" smtClean="0"/>
          </a:p>
          <a:p>
            <a:r>
              <a:rPr lang="hu-HU" sz="2100" dirty="0" smtClean="0"/>
              <a:t>Lingvistická pomôcka</a:t>
            </a:r>
            <a:r>
              <a:rPr lang="en-US" sz="2100" dirty="0" smtClean="0"/>
              <a:t>– </a:t>
            </a:r>
            <a:r>
              <a:rPr lang="sk-SK" sz="2100" dirty="0" smtClean="0"/>
              <a:t>automaticky hľadá varianty slov</a:t>
            </a:r>
            <a:endParaRPr lang="en-US" sz="2100" dirty="0" smtClean="0"/>
          </a:p>
          <a:p>
            <a:pPr lvl="1"/>
            <a:r>
              <a:rPr lang="en-US" sz="2100" dirty="0" smtClean="0"/>
              <a:t>Lemmatization = </a:t>
            </a:r>
            <a:r>
              <a:rPr lang="sk-SK" sz="2100" dirty="0" smtClean="0"/>
              <a:t>množné číslo</a:t>
            </a:r>
            <a:r>
              <a:rPr lang="en-US" sz="2100" dirty="0" smtClean="0"/>
              <a:t>, </a:t>
            </a:r>
            <a:r>
              <a:rPr lang="sk-SK" sz="2100" dirty="0" smtClean="0"/>
              <a:t>časy slovies</a:t>
            </a:r>
            <a:r>
              <a:rPr lang="en-US" sz="2100" dirty="0" smtClean="0"/>
              <a:t>,</a:t>
            </a:r>
            <a:r>
              <a:rPr lang="sk-SK" sz="2100" dirty="0" smtClean="0"/>
              <a:t> stupňovanie prídavných mien</a:t>
            </a:r>
            <a:endParaRPr lang="en-US" sz="2100" dirty="0" smtClean="0"/>
          </a:p>
          <a:p>
            <a:pPr lvl="1"/>
            <a:r>
              <a:rPr lang="en-US" sz="2100" dirty="0" smtClean="0"/>
              <a:t>B</a:t>
            </a:r>
            <a:r>
              <a:rPr lang="hu-HU" sz="2100" dirty="0" smtClean="0"/>
              <a:t>ritské</a:t>
            </a:r>
            <a:r>
              <a:rPr lang="en-US" sz="2100" dirty="0" smtClean="0"/>
              <a:t>/</a:t>
            </a:r>
            <a:r>
              <a:rPr lang="hu-HU" sz="2100" dirty="0" smtClean="0"/>
              <a:t>Americké</a:t>
            </a:r>
            <a:r>
              <a:rPr lang="en-US" sz="2100" dirty="0" smtClean="0"/>
              <a:t> </a:t>
            </a:r>
            <a:r>
              <a:rPr lang="sk-SK" sz="2100" dirty="0" smtClean="0"/>
              <a:t>varianty</a:t>
            </a:r>
            <a:endParaRPr lang="en-US" sz="2100" dirty="0" smtClean="0"/>
          </a:p>
          <a:p>
            <a:r>
              <a:rPr lang="en-US" sz="2100" dirty="0" smtClean="0"/>
              <a:t>NEAR/x </a:t>
            </a:r>
            <a:r>
              <a:rPr lang="en-US" sz="2100" dirty="0" err="1" smtClean="0"/>
              <a:t>oper</a:t>
            </a:r>
            <a:r>
              <a:rPr lang="hu-HU" sz="2100" dirty="0" smtClean="0"/>
              <a:t>á</a:t>
            </a:r>
            <a:r>
              <a:rPr lang="en-US" sz="2100" dirty="0" smtClean="0"/>
              <a:t>tor</a:t>
            </a:r>
          </a:p>
          <a:p>
            <a:r>
              <a:rPr lang="en-US" sz="2100" dirty="0" smtClean="0"/>
              <a:t>Web of Science</a:t>
            </a:r>
            <a:r>
              <a:rPr lang="hu-HU" sz="2100" dirty="0" smtClean="0"/>
              <a:t>:</a:t>
            </a:r>
            <a:endParaRPr lang="en-US" sz="2100" dirty="0" smtClean="0"/>
          </a:p>
          <a:p>
            <a:pPr lvl="1"/>
            <a:r>
              <a:rPr lang="en-US" dirty="0" smtClean="0"/>
              <a:t>Cited Reference Search </a:t>
            </a:r>
          </a:p>
          <a:p>
            <a:pPr lvl="2"/>
            <a:r>
              <a:rPr lang="hu-HU" dirty="0" smtClean="0"/>
              <a:t>Možnosť vyhľadávať </a:t>
            </a:r>
            <a:r>
              <a:rPr lang="en-GB" dirty="0" err="1" smtClean="0"/>
              <a:t>citovan</a:t>
            </a:r>
            <a:r>
              <a:rPr lang="cs-CZ" dirty="0" smtClean="0"/>
              <a:t>ý </a:t>
            </a:r>
            <a:r>
              <a:rPr lang="hu-HU" dirty="0" smtClean="0"/>
              <a:t>ročník</a:t>
            </a:r>
            <a:r>
              <a:rPr lang="en-US" dirty="0" smtClean="0"/>
              <a:t>, </a:t>
            </a:r>
            <a:r>
              <a:rPr lang="sk-SK" dirty="0" smtClean="0"/>
              <a:t>číslo</a:t>
            </a:r>
            <a:r>
              <a:rPr lang="en-US" dirty="0" smtClean="0"/>
              <a:t> </a:t>
            </a:r>
            <a:r>
              <a:rPr lang="sk-SK" dirty="0" smtClean="0"/>
              <a:t>a číslo strany</a:t>
            </a:r>
            <a:endParaRPr lang="en-US" dirty="0" smtClean="0"/>
          </a:p>
          <a:p>
            <a:pPr lvl="2"/>
            <a:r>
              <a:rPr lang="sk-SK" dirty="0" smtClean="0"/>
              <a:t>Zmeny v </a:t>
            </a:r>
            <a:r>
              <a:rPr lang="en-US" dirty="0" smtClean="0"/>
              <a:t>Cited Reference </a:t>
            </a:r>
            <a:r>
              <a:rPr lang="sk-SK" dirty="0" smtClean="0"/>
              <a:t>lookup table</a:t>
            </a:r>
            <a:endParaRPr lang="en-US" dirty="0" smtClean="0"/>
          </a:p>
          <a:p>
            <a:pPr lvl="1"/>
            <a:r>
              <a:rPr lang="hu-HU" dirty="0" smtClean="0"/>
              <a:t>Vyhľadávanie celých slov v poli Adresy </a:t>
            </a:r>
            <a:r>
              <a:rPr lang="en-US" dirty="0" smtClean="0"/>
              <a:t>(University, College</a:t>
            </a:r>
            <a:r>
              <a:rPr lang="sk-SK" dirty="0" smtClean="0"/>
              <a:t>...</a:t>
            </a:r>
            <a:r>
              <a:rPr lang="en-US" dirty="0" smtClean="0"/>
              <a:t>)</a:t>
            </a:r>
          </a:p>
          <a:p>
            <a:pPr lvl="1"/>
            <a:r>
              <a:rPr lang="hu-HU" dirty="0" smtClean="0"/>
              <a:t>V</a:t>
            </a:r>
            <a:r>
              <a:rPr lang="en-GB" dirty="0" smtClean="0"/>
              <a:t>y</a:t>
            </a:r>
            <a:r>
              <a:rPr lang="hu-HU" dirty="0" smtClean="0"/>
              <a:t>hľadávanie celého mena autora – ako publikované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Novinky: vyhľadávanie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Chemické indexy na novom platforme</a:t>
            </a:r>
            <a:endParaRPr lang="en-US" dirty="0" smtClean="0"/>
          </a:p>
          <a:p>
            <a:pPr lvl="1"/>
            <a:r>
              <a:rPr lang="en-US" dirty="0" smtClean="0"/>
              <a:t>Index </a:t>
            </a:r>
            <a:r>
              <a:rPr lang="en-US" dirty="0" err="1" smtClean="0"/>
              <a:t>Chemicus</a:t>
            </a:r>
            <a:endParaRPr lang="en-US" dirty="0" smtClean="0"/>
          </a:p>
          <a:p>
            <a:pPr lvl="1"/>
            <a:r>
              <a:rPr lang="en-US" dirty="0" smtClean="0"/>
              <a:t>Current Chemical Reactions</a:t>
            </a:r>
          </a:p>
          <a:p>
            <a:r>
              <a:rPr lang="hu-HU" dirty="0" smtClean="0"/>
              <a:t>Vyhľadávanie</a:t>
            </a:r>
          </a:p>
          <a:p>
            <a:pPr lvl="1"/>
            <a:r>
              <a:rPr lang="en-US" dirty="0" smtClean="0"/>
              <a:t> ISBN, ISSN </a:t>
            </a:r>
            <a:r>
              <a:rPr lang="sk-SK" dirty="0" smtClean="0"/>
              <a:t>a acc</a:t>
            </a:r>
            <a:r>
              <a:rPr lang="en-US" dirty="0" err="1" smtClean="0"/>
              <a:t>ession</a:t>
            </a:r>
            <a:r>
              <a:rPr lang="en-US" dirty="0" smtClean="0"/>
              <a:t> number</a:t>
            </a:r>
            <a:endParaRPr lang="hu-HU" dirty="0" smtClean="0"/>
          </a:p>
          <a:p>
            <a:pPr lvl="1"/>
            <a:r>
              <a:rPr lang="sk-SK" dirty="0" smtClean="0"/>
              <a:t>Vyhľadávanie podľa</a:t>
            </a:r>
            <a:r>
              <a:rPr lang="en-US" dirty="0" smtClean="0"/>
              <a:t> Web of Knowledge </a:t>
            </a:r>
            <a:r>
              <a:rPr lang="hu-HU" dirty="0" smtClean="0"/>
              <a:t>a</a:t>
            </a:r>
            <a:r>
              <a:rPr lang="en-US" dirty="0" smtClean="0"/>
              <a:t> Web of Science Subject Category </a:t>
            </a:r>
            <a:endParaRPr lang="hu-HU" dirty="0" smtClean="0"/>
          </a:p>
          <a:p>
            <a:pPr lvl="1"/>
            <a:r>
              <a:rPr lang="sk-SK" dirty="0" smtClean="0"/>
              <a:t>Vyhľadávanie </a:t>
            </a:r>
            <a:r>
              <a:rPr lang="en-US" dirty="0" smtClean="0"/>
              <a:t>DOI (Digital Object Identifier)</a:t>
            </a:r>
            <a:r>
              <a:rPr lang="hu-HU" dirty="0" smtClean="0"/>
              <a:t> </a:t>
            </a:r>
            <a:endParaRPr lang="en-US" dirty="0" smtClean="0"/>
          </a:p>
          <a:p>
            <a:r>
              <a:rPr lang="en-GB" dirty="0" smtClean="0"/>
              <a:t>Left-hand truncation </a:t>
            </a:r>
            <a:endParaRPr lang="hu-HU" dirty="0" smtClean="0"/>
          </a:p>
          <a:p>
            <a:pPr lvl="1"/>
            <a:r>
              <a:rPr lang="en-GB" dirty="0" err="1" smtClean="0"/>
              <a:t>zkracovanie</a:t>
            </a:r>
            <a:r>
              <a:rPr lang="en-GB" dirty="0" smtClean="0"/>
              <a:t> </a:t>
            </a:r>
            <a:r>
              <a:rPr lang="en-GB" dirty="0" err="1" smtClean="0"/>
              <a:t>slov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zaciatku</a:t>
            </a:r>
            <a:r>
              <a:rPr lang="en-GB" dirty="0" smtClean="0"/>
              <a:t>: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vyh</a:t>
            </a:r>
            <a:r>
              <a:rPr lang="cs-CZ" dirty="0" smtClean="0"/>
              <a:t>ľadávanie r</a:t>
            </a:r>
            <a:r>
              <a:rPr lang="sk-SK" dirty="0" smtClean="0"/>
              <a:t>ôznych predpon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hu-HU" dirty="0" smtClean="0"/>
              <a:t>Vyhľadávanie: nie sú zakázané-slová</a:t>
            </a:r>
            <a:endParaRPr lang="en-US" i="1" dirty="0"/>
          </a:p>
        </p:txBody>
      </p:sp>
      <p:pic>
        <p:nvPicPr>
          <p:cNvPr id="4" name="Content Placeholder 3" descr="new_feat stop words sear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7369175" cy="3012454"/>
          </a:xfrm>
          <a:ln>
            <a:solidFill>
              <a:schemeClr val="bg2"/>
            </a:solidFill>
          </a:ln>
        </p:spPr>
      </p:pic>
      <p:pic>
        <p:nvPicPr>
          <p:cNvPr id="5" name="Picture 4" descr="new_feat stop words rec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537739"/>
            <a:ext cx="6477000" cy="43202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19200" y="2057400"/>
            <a:ext cx="6934200" cy="2209800"/>
            <a:chOff x="1219200" y="2057400"/>
            <a:chExt cx="6934200" cy="2209800"/>
          </a:xfrm>
        </p:grpSpPr>
        <p:sp>
          <p:nvSpPr>
            <p:cNvPr id="9" name="Rectangle 8"/>
            <p:cNvSpPr/>
            <p:nvPr/>
          </p:nvSpPr>
          <p:spPr>
            <a:xfrm>
              <a:off x="1219200" y="2057400"/>
              <a:ext cx="6019800" cy="3048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4038600"/>
              <a:ext cx="609600" cy="228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Lemmatization funkcia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sz="2000" i="1" dirty="0" smtClean="0"/>
              <a:t> Na pravopisné varianty </a:t>
            </a:r>
            <a:r>
              <a:rPr lang="en-US" sz="2000" i="1" dirty="0" smtClean="0"/>
              <a:t>British/US English</a:t>
            </a:r>
            <a:r>
              <a:rPr lang="sk-SK" sz="2000" i="1" dirty="0" smtClean="0"/>
              <a:t>, množné čísla, slovesné časy, stupňovanie</a:t>
            </a:r>
            <a:endParaRPr lang="en-US" sz="2000" i="1" dirty="0" smtClean="0"/>
          </a:p>
        </p:txBody>
      </p:sp>
      <p:pic>
        <p:nvPicPr>
          <p:cNvPr id="19458" name="Content Placeholder 7" descr="wos lem sear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3551" y="1525588"/>
            <a:ext cx="6797222" cy="457041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</p:pic>
      <p:grpSp>
        <p:nvGrpSpPr>
          <p:cNvPr id="2" name="Group 7"/>
          <p:cNvGrpSpPr/>
          <p:nvPr/>
        </p:nvGrpSpPr>
        <p:grpSpPr>
          <a:xfrm>
            <a:off x="1524000" y="3733800"/>
            <a:ext cx="7391400" cy="2209800"/>
            <a:chOff x="1524000" y="3733800"/>
            <a:chExt cx="7391400" cy="2209800"/>
          </a:xfrm>
        </p:grpSpPr>
        <p:sp>
          <p:nvSpPr>
            <p:cNvPr id="19460" name="Rounded Rectangle 3"/>
            <p:cNvSpPr>
              <a:spLocks noChangeArrowheads="1"/>
            </p:cNvSpPr>
            <p:nvPr/>
          </p:nvSpPr>
          <p:spPr bwMode="auto">
            <a:xfrm>
              <a:off x="1524000" y="5334000"/>
              <a:ext cx="4419600" cy="6096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248400" y="3733800"/>
              <a:ext cx="2667000" cy="1828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k-SK" dirty="0" smtClean="0"/>
                <a:t>Príklady</a:t>
              </a:r>
              <a:r>
                <a:rPr lang="en-US" dirty="0" smtClean="0"/>
                <a:t>: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baseline="0" dirty="0" smtClean="0"/>
                <a:t>frog/frogs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mouse/mice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dirty="0" smtClean="0"/>
                <a:t>color/colour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dirty="0" smtClean="0"/>
                <a:t>loud/louder/loudest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baseline="0" dirty="0" smtClean="0"/>
                <a:t>run/running/ran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2057400" y="2667000"/>
            <a:ext cx="1600200" cy="22860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omson Medstat 2002">
  <a:themeElements>
    <a:clrScheme name="">
      <a:dk1>
        <a:srgbClr val="000000"/>
      </a:dk1>
      <a:lt1>
        <a:srgbClr val="FFFFFF"/>
      </a:lt1>
      <a:dk2>
        <a:srgbClr val="339933"/>
      </a:dk2>
      <a:lt2>
        <a:srgbClr val="7F6798"/>
      </a:lt2>
      <a:accent1>
        <a:srgbClr val="191B7B"/>
      </a:accent1>
      <a:accent2>
        <a:srgbClr val="FF9900"/>
      </a:accent2>
      <a:accent3>
        <a:srgbClr val="FFFFFF"/>
      </a:accent3>
      <a:accent4>
        <a:srgbClr val="000000"/>
      </a:accent4>
      <a:accent5>
        <a:srgbClr val="ABABBF"/>
      </a:accent5>
      <a:accent6>
        <a:srgbClr val="E78A00"/>
      </a:accent6>
      <a:hlink>
        <a:srgbClr val="CC3333"/>
      </a:hlink>
      <a:folHlink>
        <a:srgbClr val="339933"/>
      </a:folHlink>
    </a:clrScheme>
    <a:fontScheme name="Thomson Medstat 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omson Medstat 2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son Medstat 2002 13">
        <a:dk1>
          <a:srgbClr val="000000"/>
        </a:dk1>
        <a:lt1>
          <a:srgbClr val="FFFFFF"/>
        </a:lt1>
        <a:dk2>
          <a:srgbClr val="FFDB00"/>
        </a:dk2>
        <a:lt2>
          <a:srgbClr val="7C9DC0"/>
        </a:lt2>
        <a:accent1>
          <a:srgbClr val="191B7B"/>
        </a:accent1>
        <a:accent2>
          <a:srgbClr val="E98032"/>
        </a:accent2>
        <a:accent3>
          <a:srgbClr val="FFFFFF"/>
        </a:accent3>
        <a:accent4>
          <a:srgbClr val="000000"/>
        </a:accent4>
        <a:accent5>
          <a:srgbClr val="ABABBF"/>
        </a:accent5>
        <a:accent6>
          <a:srgbClr val="D3732C"/>
        </a:accent6>
        <a:hlink>
          <a:srgbClr val="7BA596"/>
        </a:hlink>
        <a:folHlink>
          <a:srgbClr val="7F67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14">
        <a:dk1>
          <a:srgbClr val="000000"/>
        </a:dk1>
        <a:lt1>
          <a:srgbClr val="FFFFFF"/>
        </a:lt1>
        <a:dk2>
          <a:srgbClr val="C99F05"/>
        </a:dk2>
        <a:lt2>
          <a:srgbClr val="7C9DC0"/>
        </a:lt2>
        <a:accent1>
          <a:srgbClr val="191B7B"/>
        </a:accent1>
        <a:accent2>
          <a:srgbClr val="E98032"/>
        </a:accent2>
        <a:accent3>
          <a:srgbClr val="FFFFFF"/>
        </a:accent3>
        <a:accent4>
          <a:srgbClr val="000000"/>
        </a:accent4>
        <a:accent5>
          <a:srgbClr val="ABABBF"/>
        </a:accent5>
        <a:accent6>
          <a:srgbClr val="D3732C"/>
        </a:accent6>
        <a:hlink>
          <a:srgbClr val="7BA596"/>
        </a:hlink>
        <a:folHlink>
          <a:srgbClr val="7F67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15">
        <a:dk1>
          <a:srgbClr val="000000"/>
        </a:dk1>
        <a:lt1>
          <a:srgbClr val="FFFFFF"/>
        </a:lt1>
        <a:dk2>
          <a:srgbClr val="FFDB00"/>
        </a:dk2>
        <a:lt2>
          <a:srgbClr val="7C9DC0"/>
        </a:lt2>
        <a:accent1>
          <a:srgbClr val="191B7B"/>
        </a:accent1>
        <a:accent2>
          <a:srgbClr val="E98032"/>
        </a:accent2>
        <a:accent3>
          <a:srgbClr val="FFFFFF"/>
        </a:accent3>
        <a:accent4>
          <a:srgbClr val="000000"/>
        </a:accent4>
        <a:accent5>
          <a:srgbClr val="ABABBF"/>
        </a:accent5>
        <a:accent6>
          <a:srgbClr val="D3732C"/>
        </a:accent6>
        <a:hlink>
          <a:srgbClr val="9E2F37"/>
        </a:hlink>
        <a:folHlink>
          <a:srgbClr val="7F67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son Medstat 2002 16">
        <a:dk1>
          <a:srgbClr val="000000"/>
        </a:dk1>
        <a:lt1>
          <a:srgbClr val="FFFFFF"/>
        </a:lt1>
        <a:dk2>
          <a:srgbClr val="7BA596"/>
        </a:dk2>
        <a:lt2>
          <a:srgbClr val="7C9DC0"/>
        </a:lt2>
        <a:accent1>
          <a:srgbClr val="191B7B"/>
        </a:accent1>
        <a:accent2>
          <a:srgbClr val="E98032"/>
        </a:accent2>
        <a:accent3>
          <a:srgbClr val="FFFFFF"/>
        </a:accent3>
        <a:accent4>
          <a:srgbClr val="000000"/>
        </a:accent4>
        <a:accent5>
          <a:srgbClr val="ABABBF"/>
        </a:accent5>
        <a:accent6>
          <a:srgbClr val="D3732C"/>
        </a:accent6>
        <a:hlink>
          <a:srgbClr val="9E2F37"/>
        </a:hlink>
        <a:folHlink>
          <a:srgbClr val="7F6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ST_tr_present_080326_v1">
  <a:themeElements>
    <a:clrScheme name="3_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6721</TotalTime>
  <Words>1175</Words>
  <Application>Microsoft Office PowerPoint</Application>
  <PresentationFormat>On-screen Show (4:3)</PresentationFormat>
  <Paragraphs>331</Paragraphs>
  <Slides>55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Thomson Medstat 2002</vt:lpstr>
      <vt:lpstr>3_TEST_tr_present_080326_v1</vt:lpstr>
      <vt:lpstr>blank</vt:lpstr>
      <vt:lpstr>6_Default Design</vt:lpstr>
      <vt:lpstr>Novinky na Web of Knowledge, 2011-2012</vt:lpstr>
      <vt:lpstr>Web of Knowledge a Web of Science</vt:lpstr>
      <vt:lpstr>Úvod – Web of Science</vt:lpstr>
      <vt:lpstr>Výber časopisov</vt:lpstr>
      <vt:lpstr>Nové funkcie a možnosti</vt:lpstr>
      <vt:lpstr>Novinky: vyhľadávanie</vt:lpstr>
      <vt:lpstr>Novinky: vyhľadávanie</vt:lpstr>
      <vt:lpstr>Vyhľadávanie: nie sú zakázané-slová</vt:lpstr>
      <vt:lpstr>Lemmatization funkcia  Na pravopisné varianty British/US English, množné čísla, slovesné časy, stupňovanie</vt:lpstr>
      <vt:lpstr>Lemmatization search results</vt:lpstr>
      <vt:lpstr>Vyhľadávanie: Near/ operátor</vt:lpstr>
      <vt:lpstr>Výsledky</vt:lpstr>
      <vt:lpstr>Topic/Title vyhľadávanie pomocou Left-hand Truncation</vt:lpstr>
      <vt:lpstr>Accession number </vt:lpstr>
      <vt:lpstr>Vyhľadávanie podľa Subject Category/Area</vt:lpstr>
      <vt:lpstr>Vyhľadávanie na Subject Area</vt:lpstr>
      <vt:lpstr>Vyhľadávanie: cited reference search</vt:lpstr>
      <vt:lpstr>Cited Reference Lookup </vt:lpstr>
      <vt:lpstr>Cited Reference Search – ďalšie informácie</vt:lpstr>
      <vt:lpstr>Kompletnejšie citované referencie</vt:lpstr>
      <vt:lpstr>Search Cited Titles</vt:lpstr>
      <vt:lpstr>Cited Reference Search</vt:lpstr>
      <vt:lpstr>Chemistry Searching</vt:lpstr>
      <vt:lpstr>Novinky: výsledky</vt:lpstr>
      <vt:lpstr>Novinky: výsledky</vt:lpstr>
      <vt:lpstr>Výsledky: všetky výsledky a radané podľa datumu publikácie</vt:lpstr>
      <vt:lpstr>Výsledky: abstrakt</vt:lpstr>
      <vt:lpstr>Výsledky: zúženie výsledkov podľa databáze</vt:lpstr>
      <vt:lpstr>Výsledky: export všetkých dát z Analyze</vt:lpstr>
      <vt:lpstr>Výsledky: Citačný report</vt:lpstr>
      <vt:lpstr>Výsledky: citačný report</vt:lpstr>
      <vt:lpstr>Výsledky: novinky v Marked List </vt:lpstr>
      <vt:lpstr>Výsledky: novinky v Marked List </vt:lpstr>
      <vt:lpstr>Mobil a vzdialený prístup</vt:lpstr>
      <vt:lpstr>Registrácia </vt:lpstr>
      <vt:lpstr>Vzdialený prístup</vt:lpstr>
      <vt:lpstr>Novinky: identifikácia autora</vt:lpstr>
      <vt:lpstr>Identifikácia autora – Researcher ID</vt:lpstr>
      <vt:lpstr>Identifikácia autora: export do Researcher ID</vt:lpstr>
      <vt:lpstr>Author Identification – Author Finder</vt:lpstr>
      <vt:lpstr>Počet citácii</vt:lpstr>
      <vt:lpstr>Počet citácii</vt:lpstr>
      <vt:lpstr>Citing Articles</vt:lpstr>
      <vt:lpstr>Otázky</vt:lpstr>
      <vt:lpstr>Book Citation Index</vt:lpstr>
      <vt:lpstr>Prínos odborných kníh</vt:lpstr>
      <vt:lpstr>Obsah</vt:lpstr>
      <vt:lpstr>Book Citation Index – Science a Social Science &amp; Humanities edície</vt:lpstr>
      <vt:lpstr>Plný záznam kníh</vt:lpstr>
      <vt:lpstr>Kapitoly</vt:lpstr>
      <vt:lpstr>Citujúce položky</vt:lpstr>
      <vt:lpstr>Shrnutie</vt:lpstr>
      <vt:lpstr>ZKUŠEBNÍ PŘÍSTUP K BOOK CITATION INDEX</vt:lpstr>
      <vt:lpstr>Otázky</vt:lpstr>
      <vt:lpstr>Kontakt na Thomson Reuters</vt:lpstr>
    </vt:vector>
  </TitlesOfParts>
  <Company>Thomson -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Tips for General Search </dc:title>
  <dc:creator>User Services</dc:creator>
  <cp:lastModifiedBy>u0150930</cp:lastModifiedBy>
  <cp:revision>656</cp:revision>
  <dcterms:created xsi:type="dcterms:W3CDTF">2006-02-08T16:10:49Z</dcterms:created>
  <dcterms:modified xsi:type="dcterms:W3CDTF">2012-06-27T09:32:01Z</dcterms:modified>
</cp:coreProperties>
</file>