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51"/>
  </p:notesMasterIdLst>
  <p:handoutMasterIdLst>
    <p:handoutMasterId r:id="rId52"/>
  </p:handoutMasterIdLst>
  <p:sldIdLst>
    <p:sldId id="263" r:id="rId2"/>
    <p:sldId id="256" r:id="rId3"/>
    <p:sldId id="259" r:id="rId4"/>
    <p:sldId id="270" r:id="rId5"/>
    <p:sldId id="260" r:id="rId6"/>
    <p:sldId id="262" r:id="rId7"/>
    <p:sldId id="261" r:id="rId8"/>
    <p:sldId id="280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300" r:id="rId41"/>
    <p:sldId id="299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23" autoAdjust="0"/>
    <p:restoredTop sz="94706" autoAdjust="0"/>
  </p:normalViewPr>
  <p:slideViewPr>
    <p:cSldViewPr>
      <p:cViewPr varScale="1">
        <p:scale>
          <a:sx n="104" d="100"/>
          <a:sy n="104" d="100"/>
        </p:scale>
        <p:origin x="-6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658" y="-84"/>
      </p:cViewPr>
      <p:guideLst>
        <p:guide orient="horz" pos="2880"/>
        <p:guide pos="216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9E0330-1C51-4C4C-90F8-EBDCB6B27C6F}" type="datetimeFigureOut">
              <a:rPr lang="cs-CZ" smtClean="0"/>
              <a:t>16.5.2009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7B40D0-85ED-4518-8D3F-6850D4FE253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DD08C-45EA-4988-8EA3-57335F8B7D25}" type="datetimeFigureOut">
              <a:rPr lang="cs-CZ" smtClean="0"/>
              <a:t>16.5.2009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A16D1-F929-4E4D-91E6-466FE81AEB8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A16D1-F929-4E4D-91E6-466FE81AEB81}" type="slidenum">
              <a:rPr lang="cs-CZ" smtClean="0"/>
              <a:t>41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A16D1-F929-4E4D-91E6-466FE81AEB81}" type="slidenum">
              <a:rPr lang="cs-CZ" smtClean="0"/>
              <a:t>42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A16D1-F929-4E4D-91E6-466FE81AEB81}" type="slidenum">
              <a:rPr lang="cs-CZ" smtClean="0"/>
              <a:t>43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A16D1-F929-4E4D-91E6-466FE81AEB81}" type="slidenum">
              <a:rPr lang="cs-CZ" smtClean="0"/>
              <a:t>44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A16D1-F929-4E4D-91E6-466FE81AEB81}" type="slidenum">
              <a:rPr lang="cs-CZ" smtClean="0"/>
              <a:t>45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A16D1-F929-4E4D-91E6-466FE81AEB81}" type="slidenum">
              <a:rPr lang="cs-CZ" smtClean="0"/>
              <a:t>46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A16D1-F929-4E4D-91E6-466FE81AEB81}" type="slidenum">
              <a:rPr lang="cs-CZ" smtClean="0"/>
              <a:t>47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A16D1-F929-4E4D-91E6-466FE81AEB81}" type="slidenum">
              <a:rPr lang="cs-CZ" smtClean="0"/>
              <a:t>48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A16D1-F929-4E4D-91E6-466FE81AEB81}" type="slidenum">
              <a:rPr lang="cs-CZ" smtClean="0"/>
              <a:t>49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4D35-9270-4DC8-9612-F5F1EE266499}" type="datetimeFigureOut">
              <a:rPr lang="cs-CZ" smtClean="0"/>
              <a:pPr/>
              <a:t>16.5.2009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EA87-BE64-46D8-9E41-19D57EA67F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4D35-9270-4DC8-9612-F5F1EE266499}" type="datetimeFigureOut">
              <a:rPr lang="cs-CZ" smtClean="0"/>
              <a:pPr/>
              <a:t>16.5.2009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EA87-BE64-46D8-9E41-19D57EA67F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4D35-9270-4DC8-9612-F5F1EE266499}" type="datetimeFigureOut">
              <a:rPr lang="cs-CZ" smtClean="0"/>
              <a:pPr/>
              <a:t>16.5.2009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EA87-BE64-46D8-9E41-19D57EA67F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4D35-9270-4DC8-9612-F5F1EE266499}" type="datetimeFigureOut">
              <a:rPr lang="cs-CZ" smtClean="0"/>
              <a:pPr/>
              <a:t>16.5.2009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EA87-BE64-46D8-9E41-19D57EA67F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4D35-9270-4DC8-9612-F5F1EE266499}" type="datetimeFigureOut">
              <a:rPr lang="cs-CZ" smtClean="0"/>
              <a:pPr/>
              <a:t>16.5.2009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EA87-BE64-46D8-9E41-19D57EA67F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4D35-9270-4DC8-9612-F5F1EE266499}" type="datetimeFigureOut">
              <a:rPr lang="cs-CZ" smtClean="0"/>
              <a:pPr/>
              <a:t>16.5.2009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EA87-BE64-46D8-9E41-19D57EA67F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4D35-9270-4DC8-9612-F5F1EE266499}" type="datetimeFigureOut">
              <a:rPr lang="cs-CZ" smtClean="0"/>
              <a:pPr/>
              <a:t>16.5.2009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EA87-BE64-46D8-9E41-19D57EA67F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4D35-9270-4DC8-9612-F5F1EE266499}" type="datetimeFigureOut">
              <a:rPr lang="cs-CZ" smtClean="0"/>
              <a:pPr/>
              <a:t>16.5.2009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37EA87-BE64-46D8-9E41-19D57EA67F1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4D35-9270-4DC8-9612-F5F1EE266499}" type="datetimeFigureOut">
              <a:rPr lang="cs-CZ" smtClean="0"/>
              <a:pPr/>
              <a:t>16.5.2009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EA87-BE64-46D8-9E41-19D57EA67F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B4D35-9270-4DC8-9612-F5F1EE266499}" type="datetimeFigureOut">
              <a:rPr lang="cs-CZ" smtClean="0"/>
              <a:pPr/>
              <a:t>16.5.2009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637EA87-BE64-46D8-9E41-19D57EA67F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B2B4D35-9270-4DC8-9612-F5F1EE266499}" type="datetimeFigureOut">
              <a:rPr lang="cs-CZ" smtClean="0"/>
              <a:pPr/>
              <a:t>16.5.2009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EA87-BE64-46D8-9E41-19D57EA67F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2B4D35-9270-4DC8-9612-F5F1EE266499}" type="datetimeFigureOut">
              <a:rPr lang="cs-CZ" smtClean="0"/>
              <a:pPr/>
              <a:t>16.5.2009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637EA87-BE64-46D8-9E41-19D57EA67F1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ransition>
    <p:comb/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Office_Excel_97-20031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Office_Excel_97-20032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Office_Excel_97-20033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Office_Excel_97-20034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Office_Excel_97-20035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Office_Excel_97-20036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Office_Excel_97-20037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Office_Excel_97-20038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Office_Excel_97-20039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Office_Excel_97-200310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Office_Excel_97-200311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Office_Excel_97-200312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Office_Excel_97-200313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knihomol.phil.muni.cz/hql/knihovna?tpt=anketa-s" TargetMode="Externa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Office_Excel_97-200314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Office_Excel_97-200315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Office_Excel_97-200316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List_aplikace_Microsoft_Office_Excel_97-200317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af_aplikace_Microsoft_Office_Excel18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af_aplikace_Microsoft_Office_Excel19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Graf_aplikace_Microsoft_Office_Excel20.xls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Olomouc, 19. 5. 2009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Lenka Hořínková Kouřilová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err="1" smtClean="0">
                <a:latin typeface="Calibri"/>
              </a:rPr>
              <a:t>lenka</a:t>
            </a:r>
            <a:r>
              <a:rPr lang="cs-CZ" sz="3100" b="0" cap="none" dirty="0" smtClean="0">
                <a:latin typeface="Calibri"/>
              </a:rPr>
              <a:t>@</a:t>
            </a:r>
            <a:r>
              <a:rPr lang="cs-CZ" sz="3100" b="0" cap="none" dirty="0" err="1" smtClean="0">
                <a:latin typeface="Calibri"/>
              </a:rPr>
              <a:t>horinkova</a:t>
            </a:r>
            <a:r>
              <a:rPr lang="cs-CZ" sz="3100" b="0" cap="none" dirty="0" smtClean="0">
                <a:latin typeface="Calibri"/>
              </a:rPr>
              <a:t>-</a:t>
            </a:r>
            <a:r>
              <a:rPr lang="cs-CZ" sz="3100" b="0" cap="none" dirty="0" err="1" smtClean="0">
                <a:latin typeface="Calibri"/>
              </a:rPr>
              <a:t>kourilova.cz</a:t>
            </a: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 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1214414" y="1714488"/>
          <a:ext cx="6500858" cy="4914900"/>
        </p:xfrm>
        <a:graphic>
          <a:graphicData uri="http://schemas.openxmlformats.org/presentationml/2006/ole">
            <p:oleObj spid="_x0000_s3073" name="Graf" r:id="rId3" imgW="5267249" imgH="4914900" progId="Excel.Shee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 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1785918" y="2143116"/>
          <a:ext cx="5786478" cy="3786214"/>
        </p:xfrm>
        <a:graphic>
          <a:graphicData uri="http://schemas.openxmlformats.org/presentationml/2006/ole">
            <p:oleObj spid="_x0000_s22531" name="Graf" r:id="rId3" imgW="5219700" imgH="3067202" progId="Excel.Shee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 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1785918" y="2357430"/>
          <a:ext cx="5214974" cy="3500462"/>
        </p:xfrm>
        <a:graphic>
          <a:graphicData uri="http://schemas.openxmlformats.org/presentationml/2006/ole">
            <p:oleObj spid="_x0000_s23555" name="Graf" r:id="rId3" imgW="4686300" imgH="3143402" progId="Excel.Shee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 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2071670" y="2285992"/>
          <a:ext cx="5143536" cy="3128966"/>
        </p:xfrm>
        <a:graphic>
          <a:graphicData uri="http://schemas.openxmlformats.org/presentationml/2006/ole">
            <p:oleObj spid="_x0000_s24579" name="Graf" r:id="rId3" imgW="4695749" imgH="2752649" progId="Excel.Shee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 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2428860" y="2357430"/>
          <a:ext cx="4000528" cy="3071834"/>
        </p:xfrm>
        <a:graphic>
          <a:graphicData uri="http://schemas.openxmlformats.org/presentationml/2006/ole">
            <p:oleObj spid="_x0000_s25603" name="Graf" r:id="rId3" imgW="3333902" imgH="2381402" progId="Excel.Shee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>6. a 7. otázka se zajímaly o frekvenci využívání knihovny a v knihovně nejčastěji prováděné činnosti.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6. otázka obsahovala i volný komentář, z jakých důvodů knihovnu nenavštěvujete, pakliže byly tyto uvedeny, dotazník tímto pro tyto respondenty skončil.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>Nejčastějšími důvody nevyužívání knihovny byly: jiné zdroje literatury (jiná knihovna, internet (45)), vzdálenost (23), „zatím nebylo třeba“ (18), nedostatek času (10), nedostatek potřebné literatury (8).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1643042" y="2143116"/>
          <a:ext cx="5643602" cy="3571900"/>
        </p:xfrm>
        <a:graphic>
          <a:graphicData uri="http://schemas.openxmlformats.org/presentationml/2006/ole">
            <p:oleObj spid="_x0000_s27649" name="Graf" r:id="rId3" imgW="4695749" imgH="2752649" progId="Excel.Shee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1928794" y="2000240"/>
          <a:ext cx="5072098" cy="3971926"/>
        </p:xfrm>
        <a:graphic>
          <a:graphicData uri="http://schemas.openxmlformats.org/presentationml/2006/ole">
            <p:oleObj spid="_x0000_s30726" name="Graf" r:id="rId3" imgW="4648136" imgH="3829127" progId="Excel.Shee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>Činnosti a důvody využívání knihovny z volných komentářů: kopírování a skenování vlastních materiálů (48), „útočiště“ (43), diskuse se spolužáky (22), tisk materiálů (20), materiály od vyučujících (12), využívání toalet (10). 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 pitchFamily="34" charset="0"/>
              </a:rPr>
              <a:t>Cíl – provést </a:t>
            </a:r>
            <a:r>
              <a:rPr lang="cs-CZ" sz="3100" b="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průzkum</a:t>
            </a:r>
            <a:r>
              <a:rPr lang="cs-CZ" sz="3100" b="0" cap="none" dirty="0" smtClean="0">
                <a:latin typeface="Calibri" pitchFamily="34" charset="0"/>
              </a:rPr>
              <a:t> spokojenosti svých uživatelů </a:t>
            </a:r>
            <a:r>
              <a:rPr lang="cs-CZ" sz="3100" b="0" cap="none" dirty="0" smtClean="0">
                <a:latin typeface="Calibri"/>
              </a:rPr>
              <a:t>→ motivovaný snahou o trvalé zkvalitňování služeb.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Cílová skupina – studenti FF (cca 7 400), všechny obory, všechny typy studia.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V budoucnu se plánují podobné aktivity zaměřené na akademické pracovníky.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>Další otázky (8.-13.) se týkaly tematického složení fondu, možnosti zavedení akvizičního formuláře, přehlednosti </a:t>
            </a:r>
            <a:r>
              <a:rPr lang="cs-CZ" sz="3100" b="0" cap="none" dirty="0" smtClean="0">
                <a:latin typeface="Calibri"/>
              </a:rPr>
              <a:t>uspořádání </a:t>
            </a:r>
            <a:r>
              <a:rPr lang="cs-CZ" sz="3100" b="0" cap="none" dirty="0" smtClean="0">
                <a:latin typeface="Calibri"/>
              </a:rPr>
              <a:t>volného výběru, umístění aktuálních ročníků časopisů ve volném výběru.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2428860" y="2428868"/>
          <a:ext cx="4214842" cy="3781430"/>
        </p:xfrm>
        <a:graphic>
          <a:graphicData uri="http://schemas.openxmlformats.org/presentationml/2006/ole">
            <p:oleObj spid="_x0000_s32769" name="Graf" r:id="rId3" imgW="3524402" imgH="3067202" progId="Excel.Shee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1500166" y="2500306"/>
          <a:ext cx="5572164" cy="3500462"/>
        </p:xfrm>
        <a:graphic>
          <a:graphicData uri="http://schemas.openxmlformats.org/presentationml/2006/ole">
            <p:oleObj spid="_x0000_s34819" name="Graf" r:id="rId3" imgW="4695749" imgH="2724302" progId="Excel.Shee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1643042" y="2285992"/>
          <a:ext cx="5572164" cy="3429024"/>
        </p:xfrm>
        <a:graphic>
          <a:graphicData uri="http://schemas.openxmlformats.org/presentationml/2006/ole">
            <p:oleObj spid="_x0000_s35843" name="Graf" r:id="rId3" imgW="4695749" imgH="2724302" progId="Excel.Shee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>Dále nás zajímaly ohlasy respondentů na online katalog, využívání naskenovaných lístkových katalogů (otázky 14. a 15.) a vyhledávání podle tematického hlediska.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7889" name="Object 1"/>
          <p:cNvGraphicFramePr>
            <a:graphicFrameLocks noChangeAspect="1"/>
          </p:cNvGraphicFramePr>
          <p:nvPr/>
        </p:nvGraphicFramePr>
        <p:xfrm>
          <a:off x="1500166" y="2285992"/>
          <a:ext cx="5572164" cy="3357586"/>
        </p:xfrm>
        <a:graphic>
          <a:graphicData uri="http://schemas.openxmlformats.org/presentationml/2006/ole">
            <p:oleObj spid="_x0000_s37889" name="Graf" r:id="rId3" imgW="4695749" imgH="2724302" progId="Excel.Shee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428868"/>
            <a:ext cx="5643602" cy="37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>Otázky 18. až 20. směřovaly k mapování situace v oblasti elektronických informačních zdrojů.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Následující otázky 21. až 24. se zaměřily na služby a </a:t>
            </a:r>
            <a:r>
              <a:rPr lang="cs-CZ" sz="3100" b="0" cap="none" dirty="0" smtClean="0">
                <a:latin typeface="Calibri"/>
              </a:rPr>
              <a:t>technické </a:t>
            </a:r>
            <a:r>
              <a:rPr lang="cs-CZ" sz="3100" b="0" cap="none" dirty="0" smtClean="0">
                <a:latin typeface="Calibri"/>
              </a:rPr>
              <a:t>vybavení, hodnocení bylo provedeno pomocí stupnice od 1-5, přičemž 1=naprosto vyhovující a 5=naprosto nevyhovující. 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1714480" y="2214554"/>
          <a:ext cx="5715040" cy="3629032"/>
        </p:xfrm>
        <a:graphic>
          <a:graphicData uri="http://schemas.openxmlformats.org/presentationml/2006/ole">
            <p:oleObj spid="_x0000_s40961" name="Graf" r:id="rId3" imgW="4695749" imgH="2752649" progId="Excel.Shee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1643042" y="2000240"/>
          <a:ext cx="6357982" cy="3857652"/>
        </p:xfrm>
        <a:graphic>
          <a:graphicData uri="http://schemas.openxmlformats.org/presentationml/2006/ole">
            <p:oleObj spid="_x0000_s43011" name="Graf" r:id="rId3" imgW="4695749" imgH="2752649" progId="Excel.Shee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35771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 pitchFamily="34" charset="0"/>
              </a:rPr>
              <a:t>Metoda průzkumu – anketa, provedená prostřednictvím webového dotazníku (</a:t>
            </a:r>
            <a:r>
              <a:rPr lang="cs-CZ" sz="3100" b="0" cap="none" dirty="0" smtClean="0">
                <a:latin typeface="Calibri" pitchFamily="34" charset="0"/>
                <a:hlinkClick r:id="rId2"/>
              </a:rPr>
              <a:t>http://knihomol.</a:t>
            </a:r>
            <a:r>
              <a:rPr lang="cs-CZ" sz="3100" b="0" cap="none" dirty="0" err="1" smtClean="0">
                <a:latin typeface="Calibri" pitchFamily="34" charset="0"/>
                <a:hlinkClick r:id="rId2"/>
              </a:rPr>
              <a:t>phil.muni.cz</a:t>
            </a:r>
            <a:r>
              <a:rPr lang="cs-CZ" sz="3100" b="0" cap="none" dirty="0" smtClean="0">
                <a:latin typeface="Calibri" pitchFamily="34" charset="0"/>
                <a:hlinkClick r:id="rId2"/>
              </a:rPr>
              <a:t>/</a:t>
            </a:r>
            <a:r>
              <a:rPr lang="cs-CZ" sz="3100" b="0" cap="none" dirty="0" err="1" smtClean="0">
                <a:latin typeface="Calibri" pitchFamily="34" charset="0"/>
                <a:hlinkClick r:id="rId2"/>
              </a:rPr>
              <a:t>hql</a:t>
            </a:r>
            <a:r>
              <a:rPr lang="cs-CZ" sz="3100" b="0" cap="none" dirty="0" smtClean="0">
                <a:latin typeface="Calibri" pitchFamily="34" charset="0"/>
                <a:hlinkClick r:id="rId2"/>
              </a:rPr>
              <a:t>/knihovna?</a:t>
            </a:r>
            <a:r>
              <a:rPr lang="cs-CZ" sz="3100" b="0" cap="none" dirty="0" err="1" smtClean="0">
                <a:latin typeface="Calibri" pitchFamily="34" charset="0"/>
                <a:hlinkClick r:id="rId2"/>
              </a:rPr>
              <a:t>tpt</a:t>
            </a:r>
            <a:r>
              <a:rPr lang="cs-CZ" sz="3100" b="0" cap="none" dirty="0" smtClean="0">
                <a:latin typeface="Calibri" pitchFamily="34" charset="0"/>
                <a:hlinkClick r:id="rId2"/>
              </a:rPr>
              <a:t>=anketa-s</a:t>
            </a:r>
            <a:r>
              <a:rPr lang="cs-CZ" sz="3100" b="0" cap="none" dirty="0" smtClean="0">
                <a:latin typeface="Calibri" pitchFamily="34" charset="0"/>
              </a:rPr>
              <a:t>, obsahová náplň – pracovníci jednotlivých oddělení knihovny, technické zpracování Ing. Zdeněk Kadlec, Dr</a:t>
            </a:r>
            <a:r>
              <a:rPr lang="cs-CZ" sz="3100" b="0" cap="none" dirty="0" smtClean="0">
                <a:latin typeface="Calibri" pitchFamily="34" charset="0"/>
              </a:rPr>
              <a:t>.)</a:t>
            </a:r>
            <a:br>
              <a:rPr lang="cs-CZ" sz="3100" b="0" cap="none" dirty="0" smtClean="0">
                <a:latin typeface="Calibri" pitchFamily="34" charset="0"/>
              </a:rPr>
            </a:br>
            <a:r>
              <a:rPr lang="cs-CZ" sz="3100" b="0" cap="none" dirty="0" smtClean="0">
                <a:latin typeface="Calibri" pitchFamily="34" charset="0"/>
              </a:rPr>
              <a:t/>
            </a:r>
            <a:br>
              <a:rPr lang="cs-CZ" sz="3100" b="0" cap="none" dirty="0" smtClean="0">
                <a:latin typeface="Calibri" pitchFamily="34" charset="0"/>
              </a:rPr>
            </a:br>
            <a:r>
              <a:rPr lang="cs-CZ" sz="3100" b="0" cap="none" dirty="0" smtClean="0">
                <a:latin typeface="Calibri" pitchFamily="34" charset="0"/>
              </a:rPr>
              <a:t/>
            </a:r>
            <a:br>
              <a:rPr lang="cs-CZ" sz="3100" b="0" cap="none" dirty="0" smtClean="0">
                <a:latin typeface="Calibri" pitchFamily="34" charset="0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900" b="0" cap="none" dirty="0" smtClean="0">
                <a:latin typeface="Calibri"/>
              </a:rPr>
              <a:t/>
            </a:r>
            <a:br>
              <a:rPr lang="cs-CZ" sz="2900" b="0" cap="none" dirty="0" smtClean="0">
                <a:latin typeface="Calibri"/>
              </a:rPr>
            </a:br>
            <a:r>
              <a:rPr lang="cs-CZ" sz="2900" b="0" cap="none" dirty="0" smtClean="0">
                <a:latin typeface="Calibri"/>
              </a:rPr>
              <a:t/>
            </a:r>
            <a:br>
              <a:rPr lang="cs-CZ" sz="29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1857356" y="2214554"/>
          <a:ext cx="6000792" cy="3714776"/>
        </p:xfrm>
        <a:graphic>
          <a:graphicData uri="http://schemas.openxmlformats.org/presentationml/2006/ole">
            <p:oleObj spid="_x0000_s44035" name="Graf" r:id="rId3" imgW="4695749" imgH="2752649" progId="Excel.Shee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1857356" y="2285992"/>
          <a:ext cx="6000792" cy="3714776"/>
        </p:xfrm>
        <a:graphic>
          <a:graphicData uri="http://schemas.openxmlformats.org/presentationml/2006/ole">
            <p:oleObj spid="_x0000_s45059" name="Graf" r:id="rId3" imgW="4695749" imgH="2752649" progId="Excel.Shee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>Otázky 25. až 27. se vztahují k informacím o knihovně, respondenti měli ohodnotit webové stránky knihovny, informační brožurku „Poprvé v knihovně“ a kurzy informačního vzdělávání. </a:t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/>
          </a:bodyPr>
          <a:lstStyle/>
          <a:p>
            <a:pPr algn="l"/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7105" name="Object 1"/>
          <p:cNvGraphicFramePr>
            <a:graphicFrameLocks noChangeAspect="1"/>
          </p:cNvGraphicFramePr>
          <p:nvPr/>
        </p:nvGraphicFramePr>
        <p:xfrm>
          <a:off x="1714480" y="2285992"/>
          <a:ext cx="5786478" cy="3571900"/>
        </p:xfrm>
        <a:graphic>
          <a:graphicData uri="http://schemas.openxmlformats.org/presentationml/2006/ole">
            <p:oleObj spid="_x0000_s47105" name="Graf" r:id="rId3" imgW="4686300" imgH="2447849" progId="Excel.Shee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/>
          </a:bodyPr>
          <a:lstStyle/>
          <a:p>
            <a:pPr algn="l"/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1857356" y="2000240"/>
          <a:ext cx="6072230" cy="4357718"/>
        </p:xfrm>
        <a:graphic>
          <a:graphicData uri="http://schemas.openxmlformats.org/presentationml/2006/ole">
            <p:oleObj spid="_x0000_s48131" name="Graf" r:id="rId3" imgW="4695749" imgH="4152900" progId="Excel.Shee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>Další skupina otázek ankety (28.-32.) se vztahovala k prostředí knihovny. </a:t>
            </a:r>
            <a:r>
              <a:rPr lang="cs-CZ" sz="3100" b="0" cap="none" dirty="0" smtClean="0">
                <a:latin typeface="Calibri"/>
              </a:rPr>
              <a:t>Respondenti měli ohodnotit knihovnu jako místo vhodné k individuálnímu studiu a zároveň byli dotázáni, zda by v knihovně využívali místo, které by umožňovalo skupinové studium. </a:t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/>
          </a:bodyPr>
          <a:lstStyle/>
          <a:p>
            <a:pPr algn="l"/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0177" name="Object 1"/>
          <p:cNvGraphicFramePr>
            <a:graphicFrameLocks noChangeAspect="1"/>
          </p:cNvGraphicFramePr>
          <p:nvPr/>
        </p:nvGraphicFramePr>
        <p:xfrm>
          <a:off x="1928794" y="2214554"/>
          <a:ext cx="5643602" cy="3500462"/>
        </p:xfrm>
        <a:graphic>
          <a:graphicData uri="http://schemas.openxmlformats.org/presentationml/2006/ole">
            <p:oleObj spid="_x0000_s50177" name="Graf" r:id="rId3" imgW="4695749" imgH="2724302" progId="Excel.Char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/>
          </a:bodyPr>
          <a:lstStyle/>
          <a:p>
            <a:pPr algn="l"/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1714480" y="2428868"/>
          <a:ext cx="6000792" cy="3643338"/>
        </p:xfrm>
        <a:graphic>
          <a:graphicData uri="http://schemas.openxmlformats.org/presentationml/2006/ole">
            <p:oleObj spid="_x0000_s52228" name="Graf" r:id="rId3" imgW="4695749" imgH="2724302" progId="Excel.Char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>Z volných komentářů vyplývá jaké rušivé elementy na studovnách respondentům vadí nejvíce. Hluk (hovor, šum) (136), lidé (pohyb, nedostatek soukromí) (135), telefony (60), prostředí (průvan, málo místa k sezení, nepohodlné židle, chladno, horko, pohyb dveří) (32), technika (činnost kopírek, notebooky, PC, klávesnice) (20).</a:t>
            </a: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/>
          </a:bodyPr>
          <a:lstStyle/>
          <a:p>
            <a:pPr algn="l"/>
            <a:r>
              <a:rPr lang="cs-CZ" sz="2800" b="0" cap="none" dirty="0" smtClean="0">
                <a:latin typeface="Calibri"/>
              </a:rPr>
              <a:t>Otázky </a:t>
            </a:r>
            <a:r>
              <a:rPr lang="cs-CZ" sz="2800" b="0" cap="none" dirty="0" smtClean="0">
                <a:latin typeface="Calibri"/>
              </a:rPr>
              <a:t>30.-32. se </a:t>
            </a:r>
            <a:r>
              <a:rPr lang="cs-CZ" sz="2800" b="0" cap="none" dirty="0" smtClean="0">
                <a:latin typeface="Calibri"/>
              </a:rPr>
              <a:t>týkaly </a:t>
            </a:r>
            <a:r>
              <a:rPr lang="cs-CZ" sz="2800" b="0" cap="none" dirty="0" smtClean="0">
                <a:latin typeface="Calibri"/>
              </a:rPr>
              <a:t>knihovny </a:t>
            </a:r>
            <a:r>
              <a:rPr lang="cs-CZ" sz="2800" b="0" cap="none" dirty="0" smtClean="0">
                <a:latin typeface="Calibri"/>
              </a:rPr>
              <a:t>všeobecně. Dílčí problémy,</a:t>
            </a:r>
            <a:r>
              <a:rPr lang="cs-CZ" sz="2800" b="0" cap="none" dirty="0" smtClean="0">
                <a:latin typeface="Calibri"/>
              </a:rPr>
              <a:t> </a:t>
            </a:r>
            <a:r>
              <a:rPr lang="cs-CZ" sz="2800" b="0" cap="none" dirty="0" smtClean="0">
                <a:latin typeface="Calibri"/>
              </a:rPr>
              <a:t>které bylo možné tematicky zařadit pod jiné otázky, byly vyhodnoceny společně s volnými komentáři k nim. Respondenti byli dotazováni na to, co se jim v knihovně (jako místu) nejvíce líbí, co jim nejvíce vadí a co nejvíce postrádají. Tyto </a:t>
            </a:r>
            <a:r>
              <a:rPr lang="cs-CZ" sz="2800" b="0" cap="none" dirty="0" smtClean="0">
                <a:latin typeface="Calibri"/>
              </a:rPr>
              <a:t>otázky měly </a:t>
            </a:r>
            <a:r>
              <a:rPr lang="cs-CZ" sz="2800" b="0" cap="none" dirty="0" smtClean="0">
                <a:latin typeface="Calibri"/>
              </a:rPr>
              <a:t>značný </a:t>
            </a:r>
            <a:r>
              <a:rPr lang="cs-CZ" sz="2800" b="0" cap="none" dirty="0" smtClean="0">
                <a:latin typeface="Calibri"/>
              </a:rPr>
              <a:t>prostor pro volné komentáře.</a:t>
            </a: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357718"/>
          </a:xfrm>
        </p:spPr>
        <p:txBody>
          <a:bodyPr>
            <a:normAutofit fontScale="90000"/>
          </a:bodyPr>
          <a:lstStyle/>
          <a:p>
            <a:pPr algn="l"/>
            <a:r>
              <a:rPr lang="cs-CZ" sz="2900" b="0" cap="none" dirty="0" smtClean="0">
                <a:latin typeface="Calibri"/>
              </a:rPr>
              <a:t>Konečná verze dotazníku byla přehlédnuta socioložkou Mgr. Soňou </a:t>
            </a:r>
            <a:r>
              <a:rPr lang="cs-CZ" sz="2900" b="0" cap="none" dirty="0" err="1" smtClean="0">
                <a:latin typeface="Calibri"/>
              </a:rPr>
              <a:t>Basovníkovou</a:t>
            </a:r>
            <a:r>
              <a:rPr lang="cs-CZ" sz="2900" b="0" cap="none" dirty="0" smtClean="0">
                <a:latin typeface="Calibri"/>
              </a:rPr>
              <a:t>, vedoucí odboru pro strategii Rektorátu MU.</a:t>
            </a:r>
            <a:br>
              <a:rPr lang="cs-CZ" sz="2900" b="0" cap="none" dirty="0" smtClean="0">
                <a:latin typeface="Calibri"/>
              </a:rPr>
            </a:br>
            <a:r>
              <a:rPr lang="cs-CZ" sz="2900" b="0" cap="none" dirty="0" smtClean="0">
                <a:latin typeface="Calibri"/>
              </a:rPr>
              <a:t/>
            </a:r>
            <a:br>
              <a:rPr lang="cs-CZ" sz="2900" b="0" cap="none" dirty="0" smtClean="0">
                <a:latin typeface="Calibri"/>
              </a:rPr>
            </a:br>
            <a:r>
              <a:rPr lang="cs-CZ" sz="2900" b="0" cap="none" dirty="0" smtClean="0">
                <a:latin typeface="Calibri"/>
              </a:rPr>
              <a:t>Anketa byla avízovaná e-mailem všem studentům FF prostřednictvím IS MU, byla anonymní a týkala se služeb, vybavení, prostředí a personálu knihovny.</a:t>
            </a:r>
            <a:br>
              <a:rPr lang="cs-CZ" sz="29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55299" name="Picture 3" descr="C:\_install\obr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143116"/>
            <a:ext cx="7643865" cy="3357585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/>
          </a:bodyPr>
          <a:lstStyle/>
          <a:p>
            <a:pPr algn="l"/>
            <a:r>
              <a:rPr lang="cs-CZ" sz="2800" b="0" cap="none" dirty="0" smtClean="0">
                <a:latin typeface="Calibri" pitchFamily="34" charset="0"/>
              </a:rPr>
              <a:t>Poslední série otázek (33.-37.) byla zaměřena na mapování spokojenosti respondentů s „personálem“ knihovny. Uživatelé měli vyjádřit svoji spokojenost či nespokojenost se způsobem, jak se jim knihovníci věnují.   </a:t>
            </a:r>
            <a:br>
              <a:rPr lang="cs-CZ" sz="2800" b="0" cap="none" dirty="0" smtClean="0">
                <a:latin typeface="Calibri" pitchFamily="34" charset="0"/>
              </a:rPr>
            </a:br>
            <a:r>
              <a:rPr lang="cs-CZ" sz="2800" b="0" cap="none" dirty="0" smtClean="0">
                <a:latin typeface="Calibri" pitchFamily="34" charset="0"/>
              </a:rPr>
              <a:t>Dále s profesionalitou a odbornými znalostmi zaměstnanců, s celkovou kvalitou služeb a podporou, kterou knihovna poskytuje pro studium, vědeckou a výzkumnou práci. </a:t>
            </a:r>
            <a:endParaRPr lang="cs-CZ" sz="2800" b="0" cap="none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7345" name="Object 1"/>
          <p:cNvGraphicFramePr>
            <a:graphicFrameLocks noChangeAspect="1"/>
          </p:cNvGraphicFramePr>
          <p:nvPr/>
        </p:nvGraphicFramePr>
        <p:xfrm>
          <a:off x="1928794" y="2357430"/>
          <a:ext cx="5857916" cy="3500462"/>
        </p:xfrm>
        <a:graphic>
          <a:graphicData uri="http://schemas.openxmlformats.org/presentationml/2006/ole">
            <p:oleObj spid="_x0000_s57345" name="Graf" r:id="rId4" imgW="4695749" imgH="2752649" progId="Excel.Chart.8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63492" name="Picture 4" descr="C:\_install\obr3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2357430"/>
            <a:ext cx="6786610" cy="3857652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64514" name="Picture 2" descr="C:\_install\obr3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2714620"/>
            <a:ext cx="5572164" cy="2571768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/>
          </a:bodyPr>
          <a:lstStyle/>
          <a:p>
            <a:pPr algn="l"/>
            <a:r>
              <a:rPr lang="cs-CZ" sz="2800" b="0" cap="none" dirty="0" smtClean="0">
                <a:latin typeface="Calibri" pitchFamily="34" charset="0"/>
              </a:rPr>
              <a:t>Ve volných komentářích jsme s potěšením zaznamenali spokojenost naprosté většiny uživatelů s přístupem zaměstnanců knihovny. Respondenti výrazně pozitivně hodnotí profesionalitu a zejména vstřícnost a ochotu knihovníků. </a:t>
            </a:r>
            <a:endParaRPr lang="cs-CZ" sz="2800" b="0" cap="none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/>
          </a:bodyPr>
          <a:lstStyle/>
          <a:p>
            <a:pPr algn="l"/>
            <a:r>
              <a:rPr lang="cs-CZ" sz="2800" b="0" cap="none" dirty="0" smtClean="0">
                <a:latin typeface="Calibri" pitchFamily="34" charset="0"/>
              </a:rPr>
              <a:t>Vyhodnocení „průzkumu“ spokojenosti uživatelů (studentů) ÚK FF MU bylo podkladem pro vypracování zprávy pro kolegium děkana FF MU jakožto konkretizace výsledků provedené ankety.</a:t>
            </a:r>
            <a:br>
              <a:rPr lang="cs-CZ" sz="2800" b="0" cap="none" dirty="0" smtClean="0">
                <a:latin typeface="Calibri" pitchFamily="34" charset="0"/>
              </a:rPr>
            </a:br>
            <a:r>
              <a:rPr lang="cs-CZ" sz="2800" b="0" cap="none" dirty="0" smtClean="0">
                <a:latin typeface="Calibri" pitchFamily="34" charset="0"/>
              </a:rPr>
              <a:t>V této zprávě byly nastíněny návrhy jak řešit některé problémy.</a:t>
            </a:r>
            <a:br>
              <a:rPr lang="cs-CZ" sz="2800" b="0" cap="none" dirty="0" smtClean="0">
                <a:latin typeface="Calibri" pitchFamily="34" charset="0"/>
              </a:rPr>
            </a:br>
            <a:endParaRPr lang="cs-CZ" sz="2800" b="0" cap="none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/>
          </a:bodyPr>
          <a:lstStyle/>
          <a:p>
            <a:pPr algn="l"/>
            <a:r>
              <a:rPr lang="cs-CZ" sz="2800" b="0" cap="none" dirty="0" smtClean="0">
                <a:latin typeface="Calibri" pitchFamily="34" charset="0"/>
              </a:rPr>
              <a:t>Vyřešené problémy: možnost skupinového studia, kopírky (novější a výkonnější typy), informační výchova (vzdělávací kurzy podle aktuální poptávky), akviziční formulář (v rámci alternativního elektronického katalogu </a:t>
            </a:r>
            <a:r>
              <a:rPr lang="cs-CZ" sz="2800" b="0" cap="none" dirty="0" err="1" smtClean="0">
                <a:latin typeface="Calibri" pitchFamily="34" charset="0"/>
              </a:rPr>
              <a:t>Beth</a:t>
            </a:r>
            <a:r>
              <a:rPr lang="cs-CZ" sz="2800" b="0" cap="none" dirty="0" smtClean="0">
                <a:latin typeface="Calibri" pitchFamily="34" charset="0"/>
              </a:rPr>
              <a:t>) apod.</a:t>
            </a:r>
            <a:br>
              <a:rPr lang="cs-CZ" sz="2800" b="0" cap="none" dirty="0" smtClean="0">
                <a:latin typeface="Calibri" pitchFamily="34" charset="0"/>
              </a:rPr>
            </a:br>
            <a:r>
              <a:rPr lang="cs-CZ" sz="2800" b="0" cap="none" dirty="0" smtClean="0">
                <a:latin typeface="Calibri" pitchFamily="34" charset="0"/>
              </a:rPr>
              <a:t>Při promýšlení alternativ řešení některých problémů vyplynuly i návrhy pro fakultu.</a:t>
            </a:r>
            <a:br>
              <a:rPr lang="cs-CZ" sz="2800" b="0" cap="none" dirty="0" smtClean="0">
                <a:latin typeface="Calibri" pitchFamily="34" charset="0"/>
              </a:rPr>
            </a:br>
            <a:endParaRPr lang="cs-CZ" sz="2800" b="0" cap="none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/>
          </a:bodyPr>
          <a:lstStyle/>
          <a:p>
            <a:pPr algn="l"/>
            <a:r>
              <a:rPr lang="cs-CZ" sz="2800" b="0" cap="none" dirty="0" smtClean="0">
                <a:latin typeface="Calibri" pitchFamily="34" charset="0"/>
              </a:rPr>
              <a:t>S vyhodnocením ankety se nadále pracuje, není zdaleka vyčerpáno, v získaných datech se nalézá množství užitečných informací, které lze dále „vytěžit“.  </a:t>
            </a:r>
            <a:endParaRPr lang="cs-CZ" sz="2800" b="0" cap="none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3071834"/>
          </a:xfrm>
        </p:spPr>
        <p:txBody>
          <a:bodyPr>
            <a:noAutofit/>
          </a:bodyPr>
          <a:lstStyle/>
          <a:p>
            <a:pPr marL="742950" indent="-742950"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Děkuji za pozornost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 pitchFamily="34" charset="0"/>
              </a:rPr>
              <a:t>Anketa proběhla v době od 27.2.2007 do 11.3.2007</a:t>
            </a:r>
            <a:r>
              <a:rPr lang="cs-CZ" sz="3100" b="0" cap="none" dirty="0" smtClean="0">
                <a:latin typeface="Calibri" pitchFamily="34" charset="0"/>
              </a:rPr>
              <a:t>. </a:t>
            </a:r>
            <a:r>
              <a:rPr lang="cs-CZ" sz="3100" b="0" cap="none" dirty="0" smtClean="0">
                <a:latin typeface="Calibri" pitchFamily="34" charset="0"/>
              </a:rPr>
              <a:t>Obsahovala </a:t>
            </a:r>
            <a:r>
              <a:rPr lang="cs-CZ" sz="3100" b="0" cap="none" dirty="0" smtClean="0">
                <a:latin typeface="Calibri" pitchFamily="34" charset="0"/>
              </a:rPr>
              <a:t>37 </a:t>
            </a:r>
            <a:r>
              <a:rPr lang="cs-CZ" sz="3100" b="0" cap="none" dirty="0" smtClean="0">
                <a:latin typeface="Calibri" pitchFamily="34" charset="0"/>
              </a:rPr>
              <a:t>otázek. </a:t>
            </a:r>
            <a:r>
              <a:rPr lang="cs-CZ" sz="3100" b="0" cap="none" dirty="0" smtClean="0">
                <a:latin typeface="Calibri" pitchFamily="34" charset="0"/>
              </a:rPr>
              <a:t>Bylo </a:t>
            </a:r>
            <a:r>
              <a:rPr lang="cs-CZ" sz="3100" b="0" cap="none" dirty="0" smtClean="0">
                <a:latin typeface="Calibri" pitchFamily="34" charset="0"/>
              </a:rPr>
              <a:t>získáno 1 656 využitelných odpovědí, návratnost 22%.</a:t>
            </a:r>
            <a:br>
              <a:rPr lang="cs-CZ" sz="3100" b="0" cap="none" dirty="0" smtClean="0">
                <a:latin typeface="Calibri" pitchFamily="34" charset="0"/>
              </a:rPr>
            </a:br>
            <a:r>
              <a:rPr lang="cs-CZ" sz="3100" b="0" cap="none" dirty="0" smtClean="0">
                <a:latin typeface="Calibri" pitchFamily="34" charset="0"/>
              </a:rPr>
              <a:t/>
            </a:r>
            <a:br>
              <a:rPr lang="cs-CZ" sz="3100" b="0" cap="none" dirty="0" smtClean="0">
                <a:latin typeface="Calibri" pitchFamily="34" charset="0"/>
              </a:rPr>
            </a:br>
            <a:r>
              <a:rPr lang="cs-CZ" sz="3100" b="0" cap="none" dirty="0" smtClean="0">
                <a:latin typeface="Calibri" pitchFamily="34" charset="0"/>
              </a:rPr>
              <a:t>85% odpovědí bylo získáno během prvních tří dnů → svědčí o vysokém zájmu uživatelů o tento druh průzkumů.</a:t>
            </a: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143116"/>
            <a:ext cx="6215106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929486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 pitchFamily="34" charset="0"/>
              </a:rPr>
              <a:t>Vyhodnocení </a:t>
            </a:r>
            <a:r>
              <a:rPr lang="cs-CZ" sz="3100" b="0" cap="none" dirty="0" smtClean="0">
                <a:latin typeface="Calibri" pitchFamily="34" charset="0"/>
              </a:rPr>
              <a:t>ankety </a:t>
            </a:r>
            <a:r>
              <a:rPr lang="cs-CZ" sz="3100" b="0" cap="none" dirty="0" smtClean="0">
                <a:latin typeface="Calibri" pitchFamily="34" charset="0"/>
              </a:rPr>
              <a:t>(lze také nalézt na webových stránkách ÚK </a:t>
            </a:r>
            <a:r>
              <a:rPr lang="cs-CZ" sz="3100" b="0" cap="none" dirty="0" smtClean="0">
                <a:latin typeface="Calibri" pitchFamily="34" charset="0"/>
              </a:rPr>
              <a:t>FF MU - http://</a:t>
            </a:r>
            <a:r>
              <a:rPr lang="cs-CZ" sz="3100" b="0" cap="none" dirty="0" smtClean="0">
                <a:latin typeface="Calibri" pitchFamily="34" charset="0"/>
              </a:rPr>
              <a:t>knihomol.</a:t>
            </a:r>
            <a:r>
              <a:rPr lang="cs-CZ" sz="3100" b="0" cap="none" dirty="0" err="1" smtClean="0">
                <a:latin typeface="Calibri" pitchFamily="34" charset="0"/>
              </a:rPr>
              <a:t>phil.muni.cz</a:t>
            </a:r>
            <a:r>
              <a:rPr lang="cs-CZ" sz="3100" b="0" cap="none" dirty="0" smtClean="0">
                <a:latin typeface="Calibri" pitchFamily="34" charset="0"/>
              </a:rPr>
              <a:t>/knihovna/</a:t>
            </a:r>
            <a:r>
              <a:rPr lang="cs-CZ" sz="3100" b="0" cap="none" dirty="0" err="1" smtClean="0">
                <a:latin typeface="Calibri" pitchFamily="34" charset="0"/>
              </a:rPr>
              <a:t>about</a:t>
            </a:r>
            <a:r>
              <a:rPr lang="cs-CZ" sz="3100" b="0" cap="none" dirty="0" smtClean="0">
                <a:latin typeface="Calibri" pitchFamily="34" charset="0"/>
              </a:rPr>
              <a:t>) </a:t>
            </a:r>
            <a:r>
              <a:rPr lang="cs-CZ" sz="3100" b="0" cap="none" dirty="0" smtClean="0">
                <a:latin typeface="Calibri" pitchFamily="34" charset="0"/>
              </a:rPr>
              <a:t>proběhlo </a:t>
            </a:r>
            <a:r>
              <a:rPr lang="cs-CZ" sz="3100" b="0" cap="none" dirty="0" smtClean="0">
                <a:latin typeface="Calibri" pitchFamily="34" charset="0"/>
              </a:rPr>
              <a:t>statistickým zpracováním uzavřených odpovědí a prezentací formou grafů, </a:t>
            </a:r>
            <a:br>
              <a:rPr lang="cs-CZ" sz="3100" b="0" cap="none" dirty="0" smtClean="0">
                <a:latin typeface="Calibri" pitchFamily="34" charset="0"/>
              </a:rPr>
            </a:br>
            <a:r>
              <a:rPr lang="cs-CZ" sz="3100" b="0" cap="none" dirty="0" smtClean="0">
                <a:latin typeface="Calibri" pitchFamily="34" charset="0"/>
              </a:rPr>
              <a:t>ve volných odpovědích pak byla identifikována opakující se témata, která byla následně rozdělena do několika kategorií. </a:t>
            </a: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285992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>Jednalo se o následující kategorie: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* „kladné reakce“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* „záporné reakce“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* „požadavky, připomínky, návrhy“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* „neinformovanost uživatelů“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* „pro a proti“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* „nelze změnit“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* „budeme zvažovat a hledat řešení“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2357430"/>
            <a:ext cx="6715172" cy="4000528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0" cap="none" dirty="0" smtClean="0">
                <a:latin typeface="Calibri"/>
              </a:rPr>
              <a:t>Prvních pět otázek dotazníku, resp. ankety se týkalo informací o respondentech: studijní obor, forma studia, ročník, věk a pohlaví.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Oborové zastoupení přibližně kopíruje počty studentů příslušných oborů, 77% respondentů byly ženy, téměř 60% studenti bakalářského prezenčního studia.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> </a:t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3100" b="0" cap="none" dirty="0" smtClean="0">
                <a:latin typeface="Calibri"/>
              </a:rPr>
              <a:t/>
            </a:r>
            <a:br>
              <a:rPr lang="cs-CZ" sz="31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> </a:t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b="0" cap="none" dirty="0" smtClean="0">
                <a:latin typeface="Calibri"/>
              </a:rPr>
              <a:t/>
            </a:r>
            <a:br>
              <a:rPr lang="cs-CZ" sz="2800" b="0" cap="none" dirty="0" smtClean="0">
                <a:latin typeface="Calibri"/>
              </a:rPr>
            </a:br>
            <a:r>
              <a:rPr lang="cs-CZ" sz="2800" cap="none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/>
            </a:r>
            <a:br>
              <a:rPr lang="cs-CZ" sz="2800" dirty="0" smtClean="0">
                <a:latin typeface="Calibri" pitchFamily="34" charset="0"/>
              </a:rPr>
            </a:b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72400" cy="1285884"/>
          </a:xfrm>
        </p:spPr>
        <p:txBody>
          <a:bodyPr>
            <a:noAutofit/>
          </a:bodyPr>
          <a:lstStyle/>
          <a:p>
            <a:pPr algn="ctr"/>
            <a:r>
              <a:rPr lang="cs-CZ" sz="4200" b="1" dirty="0" smtClean="0">
                <a:solidFill>
                  <a:schemeClr val="tx2"/>
                </a:solidFill>
                <a:latin typeface="Calibri" pitchFamily="34" charset="0"/>
              </a:rPr>
              <a:t>Anketa v  Ústřední knihovně FF MU</a:t>
            </a:r>
            <a:endParaRPr lang="cs-CZ" sz="4200" b="1" dirty="0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</TotalTime>
  <Words>990</Words>
  <Application>Microsoft Office PowerPoint</Application>
  <PresentationFormat>Předvádění na obrazovce (4:3)</PresentationFormat>
  <Paragraphs>102</Paragraphs>
  <Slides>49</Slides>
  <Notes>9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49</vt:i4>
      </vt:variant>
    </vt:vector>
  </HeadingPairs>
  <TitlesOfParts>
    <vt:vector size="52" baseType="lpstr">
      <vt:lpstr>Technický</vt:lpstr>
      <vt:lpstr>Graf</vt:lpstr>
      <vt:lpstr>Graf aplikace Microsoft Office Excel</vt:lpstr>
      <vt:lpstr>   Olomouc, 19. 5. 2009  Lenka Hořínková Kouřilová lenka@horinkova-kourilova.cz            </vt:lpstr>
      <vt:lpstr>Cíl – provést průzkum spokojenosti svých uživatelů → motivovaný snahou o trvalé zkvalitňování služeb.  Cílová skupina – studenti FF (cca 7 400), všechny obory, všechny typy studia.  V budoucnu se plánují podobné aktivity zaměřené na akademické pracovníky.            </vt:lpstr>
      <vt:lpstr>Metoda průzkumu – anketa, provedená prostřednictvím webového dotazníku (http://knihomol.phil.muni.cz/hql/knihovna?tpt=anketa-s, obsahová náplň – pracovníci jednotlivých oddělení knihovny, technické zpracování Ing. Zdeněk Kadlec, Dr.)                 </vt:lpstr>
      <vt:lpstr>Konečná verze dotazníku byla přehlédnuta socioložkou Mgr. Soňou Basovníkovou, vedoucí odboru pro strategii Rektorátu MU.  Anketa byla avízovaná e-mailem všem studentům FF prostřednictvím IS MU, byla anonymní a týkala se služeb, vybavení, prostředí a personálu knihovny.            </vt:lpstr>
      <vt:lpstr>Anketa proběhla v době od 27.2.2007 do 11.3.2007. Obsahovala 37 otázek. Bylo získáno 1 656 využitelných odpovědí, návratnost 22%.  85% odpovědí bylo získáno během prvních tří dnů → svědčí o vysokém zájmu uživatelů o tento druh průzkumů.            </vt:lpstr>
      <vt:lpstr>            </vt:lpstr>
      <vt:lpstr>Vyhodnocení ankety (lze také nalézt na webových stránkách ÚK FF MU - http://knihomol.phil.muni.cz/knihovna/about) proběhlo statistickým zpracováním uzavřených odpovědí a prezentací formou grafů,  ve volných odpovědích pak byla identifikována opakující se témata, která byla následně rozdělena do několika kategorií.            </vt:lpstr>
      <vt:lpstr>Jednalo se o následující kategorie:  * „kladné reakce“ * „záporné reakce“ * „požadavky, připomínky, návrhy“ * „neinformovanost uživatelů“ * „pro a proti“ * „nelze změnit“ * „budeme zvažovat a hledat řešení“            </vt:lpstr>
      <vt:lpstr>Prvních pět otázek dotazníku, resp. ankety se týkalo informací o respondentech: studijní obor, forma studia, ročník, věk a pohlaví.  Oborové zastoupení přibližně kopíruje počty studentů příslušných oborů, 77% respondentů byly ženy, téměř 60% studenti bakalářského prezenčního studia.                </vt:lpstr>
      <vt:lpstr>               </vt:lpstr>
      <vt:lpstr>               </vt:lpstr>
      <vt:lpstr>               </vt:lpstr>
      <vt:lpstr>               </vt:lpstr>
      <vt:lpstr>               </vt:lpstr>
      <vt:lpstr>6. a 7. otázka se zajímaly o frekvenci využívání knihovny a v knihovně nejčastěji prováděné činnosti.  6. otázka obsahovala i volný komentář, z jakých důvodů knihovnu nenavštěvujete, pakliže byly tyto uvedeny, dotazník tímto pro tyto respondenty skončil.               </vt:lpstr>
      <vt:lpstr>Nejčastějšími důvody nevyužívání knihovny byly: jiné zdroje literatury (jiná knihovna, internet (45)), vzdálenost (23), „zatím nebylo třeba“ (18), nedostatek času (10), nedostatek potřebné literatury (8).              </vt:lpstr>
      <vt:lpstr>             </vt:lpstr>
      <vt:lpstr>             </vt:lpstr>
      <vt:lpstr>Činnosti a důvody využívání knihovny z volných komentářů: kopírování a skenování vlastních materiálů (48), „útočiště“ (43), diskuse se spolužáky (22), tisk materiálů (20), materiály od vyučujících (12), využívání toalet (10).              </vt:lpstr>
      <vt:lpstr>Další otázky (8.-13.) se týkaly tematického složení fondu, možnosti zavedení akvizičního formuláře, přehlednosti uspořádání volného výběru, umístění aktuálních ročníků časopisů ve volném výběru.            </vt:lpstr>
      <vt:lpstr>            </vt:lpstr>
      <vt:lpstr>            </vt:lpstr>
      <vt:lpstr>            </vt:lpstr>
      <vt:lpstr>Dále nás zajímaly ohlasy respondentů na online katalog, využívání naskenovaných lístkových katalogů (otázky 14. a 15.) a vyhledávání podle tematického hlediska.             </vt:lpstr>
      <vt:lpstr>          </vt:lpstr>
      <vt:lpstr>          </vt:lpstr>
      <vt:lpstr>Otázky 18. až 20. směřovaly k mapování situace v oblasti elektronických informačních zdrojů.  Následující otázky 21. až 24. se zaměřily na služby a technické vybavení, hodnocení bylo provedeno pomocí stupnice od 1-5, přičemž 1=naprosto vyhovující a 5=naprosto nevyhovující.          </vt:lpstr>
      <vt:lpstr>        </vt:lpstr>
      <vt:lpstr>        </vt:lpstr>
      <vt:lpstr>        </vt:lpstr>
      <vt:lpstr>        </vt:lpstr>
      <vt:lpstr>Otázky 25. až 27. se vztahují k informacím o knihovně, respondenti měli ohodnotit webové stránky knihovny, informační brožurku „Poprvé v knihovně“ a kurzy informačního vzdělávání.         </vt:lpstr>
      <vt:lpstr>     </vt:lpstr>
      <vt:lpstr>     </vt:lpstr>
      <vt:lpstr>Další skupina otázek ankety (28.-32.) se vztahovala k prostředí knihovny. Respondenti měli ohodnotit knihovnu jako místo vhodné k individuálnímu studiu a zároveň byli dotázáni, zda by v knihovně využívali místo, které by umožňovalo skupinové studium.       </vt:lpstr>
      <vt:lpstr>    </vt:lpstr>
      <vt:lpstr>    </vt:lpstr>
      <vt:lpstr>Z volných komentářů vyplývá jaké rušivé elementy na studovnách respondentům vadí nejvíce. Hluk (hovor, šum) (136), lidé (pohyb, nedostatek soukromí) (135), telefony (60), prostředí (průvan, málo místa k sezení, nepohodlné židle, chladno, horko, pohyb dveří) (32), technika (činnost kopírek, notebooky, PC, klávesnice) (20).    </vt:lpstr>
      <vt:lpstr>Otázky 30.-32. se týkaly knihovny všeobecně. Dílčí problémy, které bylo možné tematicky zařadit pod jiné otázky, byly vyhodnoceny společně s volnými komentáři k nim. Respondenti byli dotazováni na to, co se jim v knihovně (jako místu) nejvíce líbí, co jim nejvíce vadí a co nejvíce postrádají. Tyto otázky měly značný prostor pro volné komentáře.</vt:lpstr>
      <vt:lpstr>Snímek 40</vt:lpstr>
      <vt:lpstr>Poslední série otázek (33.-37.) byla zaměřena na mapování spokojenosti respondentů s „personálem“ knihovny. Uživatelé měli vyjádřit svoji spokojenost či nespokojenost se způsobem, jak se jim knihovníci věnují.    Dále s profesionalitou a odbornými znalostmi zaměstnanců, s celkovou kvalitou služeb a podporou, kterou knihovna poskytuje pro studium, vědeckou a výzkumnou práci. </vt:lpstr>
      <vt:lpstr>Snímek 42</vt:lpstr>
      <vt:lpstr>Snímek 43</vt:lpstr>
      <vt:lpstr>Snímek 44</vt:lpstr>
      <vt:lpstr>Ve volných komentářích jsme s potěšením zaznamenali spokojenost naprosté většiny uživatelů s přístupem zaměstnanců knihovny. Respondenti výrazně pozitivně hodnotí profesionalitu a zejména vstřícnost a ochotu knihovníků. </vt:lpstr>
      <vt:lpstr>Vyhodnocení „průzkumu“ spokojenosti uživatelů (studentů) ÚK FF MU bylo podkladem pro vypracování zprávy pro kolegium děkana FF MU jakožto konkretizace výsledků provedené ankety. V této zprávě byly nastíněny návrhy jak řešit některé problémy. </vt:lpstr>
      <vt:lpstr>Vyřešené problémy: možnost skupinového studia, kopírky (novější a výkonnější typy), informační výchova (vzdělávací kurzy podle aktuální poptávky), akviziční formulář (v rámci alternativního elektronického katalogu Beth) apod. Při promýšlení alternativ řešení některých problémů vyplynuly i návrhy pro fakultu. </vt:lpstr>
      <vt:lpstr>S vyhodnocením ankety se nadále pracuje, není zdaleka vyčerpáno, v získaných datech se nalézá množství užitečných informací, které lze dále „vytěžit“.  </vt:lpstr>
      <vt:lpstr>Snímek 49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ll</dc:title>
  <dc:creator>Lenka Hořínková Kouřilová</dc:creator>
  <cp:lastModifiedBy>Lenka Hořínková Kouřilová</cp:lastModifiedBy>
  <cp:revision>138</cp:revision>
  <dcterms:created xsi:type="dcterms:W3CDTF">2009-05-11T10:43:22Z</dcterms:created>
  <dcterms:modified xsi:type="dcterms:W3CDTF">2009-05-16T13:55:44Z</dcterms:modified>
</cp:coreProperties>
</file>