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92" r:id="rId4"/>
    <p:sldId id="257" r:id="rId5"/>
    <p:sldId id="283" r:id="rId6"/>
    <p:sldId id="297" r:id="rId7"/>
    <p:sldId id="263" r:id="rId8"/>
    <p:sldId id="280" r:id="rId9"/>
    <p:sldId id="293" r:id="rId10"/>
    <p:sldId id="295" r:id="rId11"/>
    <p:sldId id="294" r:id="rId12"/>
    <p:sldId id="296" r:id="rId13"/>
    <p:sldId id="288" r:id="rId14"/>
    <p:sldId id="282" r:id="rId15"/>
  </p:sldIdLst>
  <p:sldSz cx="9144000" cy="6858000" type="screen4x3"/>
  <p:notesSz cx="9874250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7" autoAdjust="0"/>
    <p:restoredTop sz="94660"/>
  </p:normalViewPr>
  <p:slideViewPr>
    <p:cSldViewPr>
      <p:cViewPr varScale="1">
        <p:scale>
          <a:sx n="84" d="100"/>
          <a:sy n="84" d="100"/>
        </p:scale>
        <p:origin x="-138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42C1BB1-348D-4DAC-ACD0-A33D14F2926C}" type="datetimeFigureOut">
              <a:rPr lang="cs-CZ"/>
              <a:pPr>
                <a:defRPr/>
              </a:pPr>
              <a:t>31.1.2017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2763" y="6456363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6BCDACE-A77D-4104-96D3-9D75808D63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499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3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83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A291A0B-4B85-4E6A-AD5C-30C6790707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7856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4D19BB6-1386-4F66-962F-E7F7D66D1C9B}" type="slidenum">
              <a:rPr lang="cs-CZ" altLang="cs-CZ" smtClean="0"/>
              <a:pPr eaLnBrk="1" hangingPunct="1">
                <a:spcBef>
                  <a:spcPct val="0"/>
                </a:spcBef>
              </a:pPr>
              <a:t>1</a:t>
            </a:fld>
            <a:endParaRPr lang="cs-CZ" altLang="cs-CZ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ED8ECA7-7685-4CCA-A863-4C7523537CB8}" type="slidenum">
              <a:rPr lang="cs-CZ" altLang="cs-CZ" smtClean="0"/>
              <a:pPr eaLnBrk="1" hangingPunct="1">
                <a:spcBef>
                  <a:spcPct val="0"/>
                </a:spcBef>
              </a:pPr>
              <a:t>2</a:t>
            </a:fld>
            <a:endParaRPr lang="cs-CZ" altLang="cs-CZ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AB78E4-1315-4672-9EB9-8E5E566F819E}" type="slidenum">
              <a:rPr lang="cs-CZ" altLang="cs-CZ" smtClean="0"/>
              <a:pPr eaLnBrk="1" hangingPunct="1">
                <a:spcBef>
                  <a:spcPct val="0"/>
                </a:spcBef>
              </a:pPr>
              <a:t>4</a:t>
            </a:fld>
            <a:endParaRPr lang="cs-CZ" altLang="cs-CZ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B932E0-9B7E-4110-92D1-A831CB1851B9}" type="slidenum">
              <a:rPr lang="cs-CZ" altLang="cs-CZ" smtClean="0"/>
              <a:pPr eaLnBrk="1" hangingPunct="1">
                <a:spcBef>
                  <a:spcPct val="0"/>
                </a:spcBef>
              </a:pPr>
              <a:t>7</a:t>
            </a:fld>
            <a:endParaRPr lang="cs-CZ" altLang="cs-CZ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C061D6-23BA-4B12-A143-2EB3A3D30961}" type="slidenum">
              <a:rPr lang="cs-CZ" altLang="cs-CZ" smtClean="0"/>
              <a:pPr eaLnBrk="1" hangingPunct="1">
                <a:spcBef>
                  <a:spcPct val="0"/>
                </a:spcBef>
              </a:pPr>
              <a:t>8</a:t>
            </a:fld>
            <a:endParaRPr lang="cs-CZ" altLang="cs-CZ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ABC4-5115-45C6-8BCC-D784A13501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3555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257BC-B7C2-44CF-91F6-5662449A7E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0596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D0148-6454-4951-BAFF-E6C72B1C0C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9273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019E-7538-4CE3-934B-BE4B32EA9D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2033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9FBB4-E827-45ED-853E-05D34BC0BB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383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ECB0D-384D-42E2-9DA3-302CD1CCF2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414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0F1AC-98FA-497B-B36A-28973619A9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360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BD2B1-CD66-4926-8B15-B44B65FA11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9364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6E4B0-251C-4788-B89E-3F21F94E3C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4731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8AFF5-BC12-47C6-AC8C-485E942040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760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77E61-2C83-49CF-B2D4-A8B1A77DA2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880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10F77-DA9C-406C-A834-6FE289E88C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331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B86CFDC0-CA39-481C-98F5-5FF9E38AFA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upol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pol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7625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 err="1" smtClean="0">
                <a:solidFill>
                  <a:srgbClr val="FFFF66"/>
                </a:solidFill>
              </a:rPr>
              <a:t>The</a:t>
            </a:r>
            <a:r>
              <a:rPr lang="cs-CZ" altLang="cs-CZ" sz="4000" dirty="0" smtClean="0">
                <a:solidFill>
                  <a:srgbClr val="FFFF66"/>
                </a:solidFill>
              </a:rPr>
              <a:t> </a:t>
            </a:r>
            <a:r>
              <a:rPr lang="cs-CZ" altLang="cs-CZ" sz="4000" dirty="0" err="1" smtClean="0">
                <a:solidFill>
                  <a:srgbClr val="FFFF66"/>
                </a:solidFill>
              </a:rPr>
              <a:t>Library</a:t>
            </a:r>
            <a:r>
              <a:rPr lang="cs-CZ" altLang="cs-CZ" sz="4000" dirty="0" smtClean="0">
                <a:solidFill>
                  <a:srgbClr val="FFFF66"/>
                </a:solidFill>
              </a:rPr>
              <a:t> </a:t>
            </a:r>
            <a:r>
              <a:rPr lang="cs-CZ" altLang="cs-CZ" sz="4000" dirty="0" err="1" smtClean="0">
                <a:solidFill>
                  <a:srgbClr val="FFFF66"/>
                </a:solidFill>
              </a:rPr>
              <a:t>of</a:t>
            </a:r>
            <a:r>
              <a:rPr lang="cs-CZ" altLang="cs-CZ" sz="4000" dirty="0" smtClean="0">
                <a:solidFill>
                  <a:srgbClr val="FFFF66"/>
                </a:solidFill>
              </a:rPr>
              <a:t> </a:t>
            </a:r>
            <a:br>
              <a:rPr lang="cs-CZ" altLang="cs-CZ" sz="4000" dirty="0" smtClean="0">
                <a:solidFill>
                  <a:srgbClr val="FFFF66"/>
                </a:solidFill>
              </a:rPr>
            </a:br>
            <a:r>
              <a:rPr lang="cs-CZ" altLang="cs-CZ" sz="4000" dirty="0" err="1" smtClean="0">
                <a:solidFill>
                  <a:srgbClr val="FFFF66"/>
                </a:solidFill>
              </a:rPr>
              <a:t>Sts</a:t>
            </a:r>
            <a:r>
              <a:rPr lang="cs-CZ" altLang="cs-CZ" sz="4000" dirty="0" smtClean="0">
                <a:solidFill>
                  <a:srgbClr val="FFFF66"/>
                </a:solidFill>
              </a:rPr>
              <a:t> Cyril and </a:t>
            </a:r>
            <a:r>
              <a:rPr lang="cs-CZ" altLang="cs-CZ" sz="4000" dirty="0" err="1" smtClean="0">
                <a:solidFill>
                  <a:srgbClr val="FFFF66"/>
                </a:solidFill>
              </a:rPr>
              <a:t>Methodius</a:t>
            </a:r>
            <a:r>
              <a:rPr lang="cs-CZ" altLang="cs-CZ" sz="4000" dirty="0" smtClean="0">
                <a:solidFill>
                  <a:srgbClr val="FFFF66"/>
                </a:solidFill>
              </a:rPr>
              <a:t> </a:t>
            </a:r>
            <a:br>
              <a:rPr lang="cs-CZ" altLang="cs-CZ" sz="4000" dirty="0" smtClean="0">
                <a:solidFill>
                  <a:srgbClr val="FFFF66"/>
                </a:solidFill>
              </a:rPr>
            </a:br>
            <a:r>
              <a:rPr lang="cs-CZ" altLang="cs-CZ" sz="4000" dirty="0" err="1" smtClean="0">
                <a:solidFill>
                  <a:srgbClr val="FFFF66"/>
                </a:solidFill>
              </a:rPr>
              <a:t>Faculty</a:t>
            </a:r>
            <a:r>
              <a:rPr lang="cs-CZ" altLang="cs-CZ" sz="4000" dirty="0" smtClean="0">
                <a:solidFill>
                  <a:srgbClr val="FFFF66"/>
                </a:solidFill>
              </a:rPr>
              <a:t> </a:t>
            </a:r>
            <a:r>
              <a:rPr lang="cs-CZ" altLang="cs-CZ" sz="4000" dirty="0" err="1" smtClean="0">
                <a:solidFill>
                  <a:srgbClr val="FFFF66"/>
                </a:solidFill>
              </a:rPr>
              <a:t>of</a:t>
            </a:r>
            <a:r>
              <a:rPr lang="cs-CZ" altLang="cs-CZ" sz="4000" dirty="0" smtClean="0">
                <a:solidFill>
                  <a:srgbClr val="FFFF66"/>
                </a:solidFill>
              </a:rPr>
              <a:t> </a:t>
            </a:r>
            <a:r>
              <a:rPr lang="cs-CZ" altLang="cs-CZ" sz="4000" dirty="0" err="1" smtClean="0">
                <a:solidFill>
                  <a:srgbClr val="FFFF66"/>
                </a:solidFill>
              </a:rPr>
              <a:t>Theology</a:t>
            </a:r>
            <a:endParaRPr lang="cs-CZ" altLang="cs-CZ" sz="4000" dirty="0" smtClean="0">
              <a:solidFill>
                <a:srgbClr val="FFFF66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349500"/>
            <a:ext cx="6400800" cy="71913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err="1" smtClean="0"/>
              <a:t>Guide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International </a:t>
            </a:r>
            <a:r>
              <a:rPr lang="cs-CZ" altLang="cs-CZ" dirty="0" err="1" smtClean="0"/>
              <a:t>Students</a:t>
            </a: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</p:txBody>
      </p:sp>
      <p:pic>
        <p:nvPicPr>
          <p:cNvPr id="2052" name="Picture 4" descr="P22002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3573463"/>
            <a:ext cx="3887787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824038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cs-CZ" sz="4000" dirty="0" smtClean="0">
                <a:solidFill>
                  <a:srgbClr val="FFFF00"/>
                </a:solidFill>
              </a:rPr>
              <a:t>To </a:t>
            </a:r>
            <a:r>
              <a:rPr lang="cs-CZ" sz="4000" dirty="0" err="1" smtClean="0">
                <a:solidFill>
                  <a:srgbClr val="FFFF00"/>
                </a:solidFill>
              </a:rPr>
              <a:t>borrow</a:t>
            </a:r>
            <a:r>
              <a:rPr lang="cs-CZ" sz="4000" dirty="0" smtClean="0">
                <a:solidFill>
                  <a:srgbClr val="FFFF00"/>
                </a:solidFill>
              </a:rPr>
              <a:t> a </a:t>
            </a:r>
            <a:r>
              <a:rPr lang="cs-CZ" sz="4000" dirty="0" err="1" smtClean="0">
                <a:solidFill>
                  <a:srgbClr val="FFFF00"/>
                </a:solidFill>
              </a:rPr>
              <a:t>book</a:t>
            </a:r>
            <a:r>
              <a:rPr lang="cs-CZ" sz="4000" dirty="0" smtClean="0">
                <a:solidFill>
                  <a:srgbClr val="FFFF00"/>
                </a:solidFill>
              </a:rPr>
              <a:t> in </a:t>
            </a:r>
            <a:r>
              <a:rPr lang="cs-CZ" sz="4000" dirty="0" err="1" smtClean="0">
                <a:solidFill>
                  <a:srgbClr val="FFFF00"/>
                </a:solidFill>
              </a:rPr>
              <a:t>our</a:t>
            </a:r>
            <a:r>
              <a:rPr lang="cs-CZ" sz="4000" dirty="0" smtClean="0">
                <a:solidFill>
                  <a:srgbClr val="FFFF00"/>
                </a:solidFill>
              </a:rPr>
              <a:t> </a:t>
            </a:r>
            <a:r>
              <a:rPr lang="cs-CZ" sz="4000" dirty="0" err="1" smtClean="0">
                <a:solidFill>
                  <a:srgbClr val="FFFF00"/>
                </a:solidFill>
              </a:rPr>
              <a:t>library</a:t>
            </a:r>
            <a:r>
              <a:rPr lang="cs-CZ" sz="4000" dirty="0" smtClean="0">
                <a:solidFill>
                  <a:srgbClr val="FFFF00"/>
                </a:solidFill>
              </a:rPr>
              <a:t> </a:t>
            </a:r>
            <a:br>
              <a:rPr lang="cs-CZ" sz="4000" dirty="0" smtClean="0">
                <a:solidFill>
                  <a:srgbClr val="FFFF00"/>
                </a:solidFill>
              </a:rPr>
            </a:br>
            <a:r>
              <a:rPr lang="cs-CZ" sz="4000" dirty="0" err="1" smtClean="0">
                <a:solidFill>
                  <a:srgbClr val="FFFF00"/>
                </a:solidFill>
              </a:rPr>
              <a:t>you</a:t>
            </a:r>
            <a:r>
              <a:rPr lang="cs-CZ" sz="4000" dirty="0" smtClean="0">
                <a:solidFill>
                  <a:srgbClr val="FFFF00"/>
                </a:solidFill>
              </a:rPr>
              <a:t> </a:t>
            </a:r>
            <a:r>
              <a:rPr lang="cs-CZ" sz="4000" dirty="0" err="1" smtClean="0">
                <a:solidFill>
                  <a:srgbClr val="FFFF00"/>
                </a:solidFill>
              </a:rPr>
              <a:t>need</a:t>
            </a:r>
            <a:r>
              <a:rPr lang="cs-CZ" sz="4000" dirty="0" smtClean="0">
                <a:solidFill>
                  <a:srgbClr val="FFFF00"/>
                </a:solidFill>
              </a:rPr>
              <a:t> </a:t>
            </a:r>
            <a:r>
              <a:rPr lang="cs-CZ" sz="4000" dirty="0" err="1" smtClean="0">
                <a:solidFill>
                  <a:srgbClr val="FFFF00"/>
                </a:solidFill>
              </a:rPr>
              <a:t>an</a:t>
            </a:r>
            <a:r>
              <a:rPr lang="cs-CZ" sz="4000" dirty="0" smtClean="0">
                <a:solidFill>
                  <a:srgbClr val="FFFF00"/>
                </a:solidFill>
              </a:rPr>
              <a:t> ISIC!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cs-CZ" sz="2400" dirty="0" smtClean="0">
              <a:solidFill>
                <a:schemeClr val="folHlink"/>
              </a:solidFill>
              <a:latin typeface="Comic Sans MS" pitchFamily="66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sz="2400" dirty="0">
              <a:latin typeface="Comic Sans MS" pitchFamily="66" charset="0"/>
            </a:endParaRPr>
          </a:p>
          <a:p>
            <a:pPr algn="ctr" eaLnBrk="1" hangingPunct="1">
              <a:buFont typeface="Wingdings" pitchFamily="2" charset="2"/>
              <a:buChar char="Ø"/>
              <a:defRPr/>
            </a:pPr>
            <a:r>
              <a:rPr lang="cs-CZ" sz="2400" b="1" dirty="0" smtClean="0">
                <a:latin typeface="+mj-lt"/>
              </a:rPr>
              <a:t>ISIC </a:t>
            </a:r>
            <a:r>
              <a:rPr lang="cs-CZ" sz="2400" b="1" dirty="0" err="1">
                <a:latin typeface="+mj-lt"/>
              </a:rPr>
              <a:t>serves</a:t>
            </a:r>
            <a:r>
              <a:rPr lang="cs-CZ" sz="2400" b="1" dirty="0">
                <a:latin typeface="+mj-lt"/>
              </a:rPr>
              <a:t> as </a:t>
            </a:r>
            <a:r>
              <a:rPr lang="cs-CZ" sz="2400" b="1" dirty="0" err="1">
                <a:latin typeface="+mj-lt"/>
              </a:rPr>
              <a:t>your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b="1" dirty="0" err="1">
                <a:latin typeface="+mj-lt"/>
              </a:rPr>
              <a:t>library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b="1" dirty="0" err="1">
                <a:latin typeface="+mj-lt"/>
              </a:rPr>
              <a:t>member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b="1" dirty="0" err="1" smtClean="0">
                <a:latin typeface="+mj-lt"/>
              </a:rPr>
              <a:t>card</a:t>
            </a:r>
            <a:r>
              <a:rPr lang="cs-CZ" sz="2400" b="1" dirty="0" smtClean="0">
                <a:latin typeface="+mj-lt"/>
              </a:rPr>
              <a:t>.</a:t>
            </a:r>
            <a:endParaRPr lang="cs-CZ" sz="2400" b="1" dirty="0">
              <a:latin typeface="+mj-lt"/>
            </a:endParaRPr>
          </a:p>
          <a:p>
            <a:pPr algn="ctr" eaLnBrk="1" hangingPunct="1">
              <a:buClr>
                <a:srgbClr val="E88518"/>
              </a:buClr>
              <a:buFont typeface="Wingdings" pitchFamily="2" charset="2"/>
              <a:buChar char="Ø"/>
              <a:defRPr/>
            </a:pPr>
            <a:endParaRPr lang="cs-CZ" sz="2400" b="1" dirty="0">
              <a:latin typeface="+mj-lt"/>
            </a:endParaRPr>
          </a:p>
          <a:p>
            <a:pPr algn="ctr" eaLnBrk="1" hangingPunct="1">
              <a:lnSpc>
                <a:spcPct val="150000"/>
              </a:lnSpc>
              <a:buClr>
                <a:srgbClr val="E88518"/>
              </a:buClr>
              <a:buFont typeface="Wingdings" pitchFamily="2" charset="2"/>
              <a:buChar char="Ø"/>
              <a:defRPr/>
            </a:pPr>
            <a:r>
              <a:rPr lang="cs-CZ" sz="2400" b="1" dirty="0" err="1">
                <a:latin typeface="+mj-lt"/>
              </a:rPr>
              <a:t>You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b="1" dirty="0" err="1">
                <a:latin typeface="+mj-lt"/>
              </a:rPr>
              <a:t>can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b="1" dirty="0" err="1">
                <a:latin typeface="+mj-lt"/>
              </a:rPr>
              <a:t>also</a:t>
            </a:r>
            <a:r>
              <a:rPr lang="cs-CZ" sz="2400" b="1" dirty="0">
                <a:latin typeface="+mj-lt"/>
              </a:rPr>
              <a:t> use </a:t>
            </a:r>
            <a:r>
              <a:rPr lang="cs-CZ" sz="2400" b="1" dirty="0" err="1">
                <a:latin typeface="+mj-lt"/>
              </a:rPr>
              <a:t>it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b="1" dirty="0" err="1">
                <a:latin typeface="+mj-lt"/>
              </a:rPr>
              <a:t>for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b="1" dirty="0" err="1">
                <a:latin typeface="+mj-lt"/>
              </a:rPr>
              <a:t>copying</a:t>
            </a:r>
            <a:r>
              <a:rPr lang="cs-CZ" sz="2400" b="1" dirty="0">
                <a:latin typeface="+mj-lt"/>
              </a:rPr>
              <a:t> and </a:t>
            </a:r>
            <a:r>
              <a:rPr lang="cs-CZ" sz="2400" b="1" dirty="0" err="1">
                <a:latin typeface="+mj-lt"/>
              </a:rPr>
              <a:t>printing</a:t>
            </a:r>
            <a:r>
              <a:rPr lang="cs-CZ" sz="2400" b="1" dirty="0">
                <a:latin typeface="+mj-lt"/>
              </a:rPr>
              <a:t> </a:t>
            </a:r>
          </a:p>
          <a:p>
            <a:pPr marL="0" indent="0" algn="ctr" eaLnBrk="1" hangingPunct="1">
              <a:lnSpc>
                <a:spcPct val="150000"/>
              </a:lnSpc>
              <a:buClr>
                <a:srgbClr val="E88518"/>
              </a:buClr>
              <a:buFont typeface="Wingdings" pitchFamily="2" charset="2"/>
              <a:buNone/>
              <a:defRPr/>
            </a:pPr>
            <a:r>
              <a:rPr lang="cs-CZ" sz="2400" b="1" dirty="0" err="1">
                <a:latin typeface="+mj-lt"/>
              </a:rPr>
              <a:t>using</a:t>
            </a:r>
            <a:r>
              <a:rPr lang="cs-CZ" sz="2400" b="1" dirty="0">
                <a:latin typeface="+mj-lt"/>
              </a:rPr>
              <a:t> a </a:t>
            </a:r>
            <a:r>
              <a:rPr lang="cs-CZ" sz="2400" b="1" dirty="0" err="1">
                <a:latin typeface="+mj-lt"/>
              </a:rPr>
              <a:t>pre-paid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b="1" dirty="0" err="1">
                <a:latin typeface="+mj-lt"/>
              </a:rPr>
              <a:t>credit</a:t>
            </a:r>
            <a:r>
              <a:rPr lang="cs-CZ" sz="2400" b="1" dirty="0">
                <a:latin typeface="+mj-lt"/>
              </a:rPr>
              <a:t>.</a:t>
            </a:r>
          </a:p>
          <a:p>
            <a:pPr marL="0" indent="0" algn="ctr" eaLnBrk="1" hangingPunct="1">
              <a:lnSpc>
                <a:spcPct val="150000"/>
              </a:lnSpc>
              <a:buClr>
                <a:srgbClr val="E88518"/>
              </a:buClr>
              <a:buFont typeface="Wingdings" pitchFamily="2" charset="2"/>
              <a:buNone/>
              <a:defRPr/>
            </a:pPr>
            <a:r>
              <a:rPr lang="cs-CZ" sz="2400" b="1" dirty="0" smtClean="0">
                <a:latin typeface="+mj-lt"/>
              </a:rPr>
              <a:t>    </a:t>
            </a:r>
            <a:r>
              <a:rPr lang="cs-CZ" sz="2400" b="1" dirty="0">
                <a:latin typeface="+mj-lt"/>
              </a:rPr>
              <a:t>(</a:t>
            </a:r>
            <a:r>
              <a:rPr lang="cs-CZ" sz="2400" b="1" dirty="0" err="1">
                <a:latin typeface="+mj-lt"/>
              </a:rPr>
              <a:t>see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b="1" dirty="0" err="1">
                <a:latin typeface="+mj-lt"/>
              </a:rPr>
              <a:t>Self-Service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b="1" dirty="0" err="1">
                <a:latin typeface="+mj-lt"/>
              </a:rPr>
              <a:t>Copying</a:t>
            </a:r>
            <a:r>
              <a:rPr lang="cs-CZ" sz="2400" b="1" dirty="0">
                <a:latin typeface="+mj-lt"/>
              </a:rPr>
              <a:t> and </a:t>
            </a:r>
            <a:r>
              <a:rPr lang="cs-CZ" sz="2400" b="1" dirty="0" err="1">
                <a:latin typeface="+mj-lt"/>
              </a:rPr>
              <a:t>Printing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b="1" dirty="0" err="1">
                <a:latin typeface="+mj-lt"/>
              </a:rPr>
              <a:t>below</a:t>
            </a:r>
            <a:r>
              <a:rPr lang="cs-CZ" sz="2400" b="1" dirty="0">
                <a:latin typeface="+mj-lt"/>
              </a:rPr>
              <a:t>)</a:t>
            </a:r>
          </a:p>
          <a:p>
            <a:pPr>
              <a:buFont typeface="Wingdings" pitchFamily="2" charset="2"/>
              <a:buChar char="Ø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03313"/>
          </a:xfrm>
        </p:spPr>
        <p:txBody>
          <a:bodyPr/>
          <a:lstStyle/>
          <a:p>
            <a:pPr>
              <a:defRPr/>
            </a:pPr>
            <a:r>
              <a:rPr lang="cs-CZ" sz="4000" dirty="0" err="1" smtClean="0">
                <a:latin typeface="+mn-lt"/>
              </a:rPr>
              <a:t>Important</a:t>
            </a:r>
            <a:r>
              <a:rPr lang="cs-CZ" sz="4000" dirty="0" smtClean="0">
                <a:latin typeface="+mn-lt"/>
              </a:rPr>
              <a:t> </a:t>
            </a:r>
            <a:r>
              <a:rPr lang="cs-CZ" sz="4000" dirty="0" err="1" smtClean="0">
                <a:latin typeface="+mn-lt"/>
              </a:rPr>
              <a:t>Information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386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Palacký University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Library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sends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information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(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especially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regarding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reservations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of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books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and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the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upcoming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deadline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of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the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loan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period) </a:t>
            </a:r>
            <a:r>
              <a:rPr lang="cs-CZ" altLang="cs-CZ" sz="2400" u="sng" dirty="0" err="1">
                <a:solidFill>
                  <a:srgbClr val="FFFF66"/>
                </a:solidFill>
                <a:latin typeface="+mj-lt"/>
              </a:rPr>
              <a:t>only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to university e-mail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addresses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.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It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means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that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u="sng" dirty="0">
                <a:solidFill>
                  <a:srgbClr val="FFFF66"/>
                </a:solidFill>
                <a:latin typeface="+mj-lt"/>
              </a:rPr>
              <a:t>YOU HAVE TO USE YOUR UNIVESITY E-MAIL (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accessible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through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your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portal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login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).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  <a:buFont typeface="Wingdings" pitchFamily="2" charset="2"/>
              <a:buChar char="Ø"/>
              <a:defRPr/>
            </a:pPr>
            <a:endParaRPr lang="cs-CZ" altLang="cs-CZ" sz="2400" dirty="0">
              <a:solidFill>
                <a:srgbClr val="FFFF66"/>
              </a:solidFill>
              <a:latin typeface="+mj-lt"/>
            </a:endParaRPr>
          </a:p>
          <a:p>
            <a:pPr eaLnBrk="1" hangingPunct="1">
              <a:lnSpc>
                <a:spcPct val="80000"/>
              </a:lnSpc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Reminders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are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also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sent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through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the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university e-mails (in case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you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don‘t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return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the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borrowed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books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in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time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). 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  <a:buFont typeface="Wingdings" pitchFamily="2" charset="2"/>
              <a:buChar char="Ø"/>
              <a:defRPr/>
            </a:pPr>
            <a:endParaRPr lang="cs-CZ" altLang="cs-CZ" sz="2400" dirty="0">
              <a:solidFill>
                <a:srgbClr val="FFFF66"/>
              </a:solidFill>
              <a:latin typeface="+mj-lt"/>
            </a:endParaRPr>
          </a:p>
          <a:p>
            <a:pPr eaLnBrk="1" hangingPunct="1">
              <a:lnSpc>
                <a:spcPct val="80000"/>
              </a:lnSpc>
              <a:buClr>
                <a:schemeClr val="bg1"/>
              </a:buClr>
              <a:buFont typeface="Wingdings" pitchFamily="2" charset="2"/>
              <a:buChar char="Ø"/>
              <a:defRPr/>
            </a:pP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Any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user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can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arrange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re-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sending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of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the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university e-mails to his/her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private</a:t>
            </a:r>
            <a:r>
              <a:rPr lang="cs-CZ" altLang="cs-CZ" sz="2400" dirty="0">
                <a:solidFill>
                  <a:srgbClr val="FFFF66"/>
                </a:solidFill>
                <a:latin typeface="+mj-lt"/>
              </a:rPr>
              <a:t> e-mail </a:t>
            </a:r>
            <a:r>
              <a:rPr lang="cs-CZ" altLang="cs-CZ" sz="2400" dirty="0" err="1">
                <a:solidFill>
                  <a:srgbClr val="FFFF66"/>
                </a:solidFill>
                <a:latin typeface="+mj-lt"/>
              </a:rPr>
              <a:t>address</a:t>
            </a:r>
            <a:r>
              <a:rPr lang="cs-CZ" altLang="cs-CZ" sz="2400" dirty="0">
                <a:solidFill>
                  <a:srgbClr val="FFFF00"/>
                </a:solidFill>
                <a:latin typeface="+mj-lt"/>
              </a:rPr>
              <a:t>: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  <a:buFontTx/>
              <a:buChar char="•"/>
              <a:defRPr/>
            </a:pPr>
            <a:endParaRPr lang="cs-CZ" altLang="cs-CZ" sz="2000" dirty="0">
              <a:solidFill>
                <a:srgbClr val="FFFF00"/>
              </a:solidFill>
              <a:latin typeface="+mj-lt"/>
            </a:endParaRPr>
          </a:p>
          <a:p>
            <a:pPr algn="ctr" eaLnBrk="1" hangingPunct="1">
              <a:lnSpc>
                <a:spcPct val="80000"/>
              </a:lnSpc>
              <a:buClr>
                <a:schemeClr val="bg1"/>
              </a:buClr>
              <a:buFontTx/>
              <a:buChar char="•"/>
              <a:defRPr/>
            </a:pPr>
            <a:r>
              <a:rPr lang="cs-CZ" altLang="cs-CZ" sz="2000" dirty="0">
                <a:solidFill>
                  <a:srgbClr val="FFFF00"/>
                </a:solidFill>
                <a:latin typeface="+mj-lt"/>
                <a:hlinkClick r:id="rId2"/>
              </a:rPr>
              <a:t>http://portal.upol.cz</a:t>
            </a:r>
            <a:r>
              <a:rPr lang="cs-CZ" altLang="cs-CZ" sz="2000" dirty="0">
                <a:solidFill>
                  <a:srgbClr val="FFFF00"/>
                </a:solidFill>
                <a:latin typeface="+mj-lt"/>
              </a:rPr>
              <a:t> -</a:t>
            </a:r>
            <a:r>
              <a:rPr lang="en-US" altLang="cs-CZ" sz="2000" dirty="0">
                <a:solidFill>
                  <a:srgbClr val="FFFF00"/>
                </a:solidFill>
                <a:latin typeface="+mj-lt"/>
              </a:rPr>
              <a:t>&gt;</a:t>
            </a:r>
            <a:r>
              <a:rPr lang="cs-CZ" altLang="cs-CZ" sz="2000" dirty="0">
                <a:solidFill>
                  <a:srgbClr val="FFFF00"/>
                </a:solidFill>
                <a:latin typeface="+mj-lt"/>
              </a:rPr>
              <a:t> </a:t>
            </a:r>
            <a:r>
              <a:rPr lang="cs-CZ" altLang="cs-CZ" sz="2000" dirty="0" err="1">
                <a:solidFill>
                  <a:srgbClr val="FFFF00"/>
                </a:solidFill>
                <a:latin typeface="+mj-lt"/>
              </a:rPr>
              <a:t>Administration</a:t>
            </a:r>
            <a:r>
              <a:rPr lang="cs-CZ" altLang="cs-CZ" sz="2000" dirty="0">
                <a:solidFill>
                  <a:srgbClr val="FFFF00"/>
                </a:solidFill>
                <a:latin typeface="+mj-lt"/>
              </a:rPr>
              <a:t> -</a:t>
            </a:r>
            <a:r>
              <a:rPr lang="en-US" altLang="cs-CZ" sz="2000" dirty="0">
                <a:solidFill>
                  <a:srgbClr val="FFFF00"/>
                </a:solidFill>
                <a:latin typeface="+mj-lt"/>
              </a:rPr>
              <a:t>&gt;</a:t>
            </a:r>
            <a:r>
              <a:rPr lang="cs-CZ" altLang="cs-CZ" sz="2000" dirty="0">
                <a:solidFill>
                  <a:srgbClr val="FFFF00"/>
                </a:solidFill>
                <a:latin typeface="+mj-lt"/>
              </a:rPr>
              <a:t> </a:t>
            </a:r>
            <a:r>
              <a:rPr lang="cs-CZ" altLang="cs-CZ" sz="2000" dirty="0" err="1">
                <a:solidFill>
                  <a:srgbClr val="FFFF00"/>
                </a:solidFill>
                <a:latin typeface="+mj-lt"/>
              </a:rPr>
              <a:t>Help</a:t>
            </a:r>
            <a:r>
              <a:rPr lang="cs-CZ" altLang="cs-CZ" sz="2000" dirty="0">
                <a:solidFill>
                  <a:srgbClr val="FFFF00"/>
                </a:solidFill>
                <a:latin typeface="+mj-lt"/>
              </a:rPr>
              <a:t> and </a:t>
            </a:r>
            <a:r>
              <a:rPr lang="cs-CZ" altLang="cs-CZ" sz="2000" dirty="0" err="1">
                <a:solidFill>
                  <a:srgbClr val="FFFF00"/>
                </a:solidFill>
                <a:latin typeface="+mj-lt"/>
              </a:rPr>
              <a:t>guidelines</a:t>
            </a:r>
            <a:r>
              <a:rPr lang="cs-CZ" altLang="cs-CZ" sz="2000" dirty="0">
                <a:solidFill>
                  <a:srgbClr val="FFFF00"/>
                </a:solidFill>
                <a:latin typeface="+mj-lt"/>
              </a:rPr>
              <a:t> -</a:t>
            </a:r>
            <a:r>
              <a:rPr lang="en-US" altLang="cs-CZ" sz="2000" dirty="0">
                <a:solidFill>
                  <a:srgbClr val="FFFF00"/>
                </a:solidFill>
                <a:latin typeface="+mj-lt"/>
              </a:rPr>
              <a:t>&gt;</a:t>
            </a:r>
            <a:r>
              <a:rPr lang="cs-CZ" altLang="cs-CZ" sz="2000" dirty="0">
                <a:solidFill>
                  <a:srgbClr val="FFFF00"/>
                </a:solidFill>
                <a:latin typeface="+mj-lt"/>
              </a:rPr>
              <a:t> University e-mail -</a:t>
            </a:r>
            <a:r>
              <a:rPr lang="en-US" altLang="cs-CZ" sz="2000" dirty="0">
                <a:solidFill>
                  <a:srgbClr val="FFFF00"/>
                </a:solidFill>
                <a:latin typeface="+mj-lt"/>
              </a:rPr>
              <a:t>&gt;</a:t>
            </a:r>
            <a:r>
              <a:rPr lang="cs-CZ" altLang="cs-CZ" sz="2000" dirty="0">
                <a:solidFill>
                  <a:srgbClr val="FFFF00"/>
                </a:solidFill>
                <a:latin typeface="+mj-lt"/>
              </a:rPr>
              <a:t> E-mail </a:t>
            </a:r>
            <a:r>
              <a:rPr lang="cs-CZ" altLang="cs-CZ" sz="2000" dirty="0" err="1">
                <a:solidFill>
                  <a:srgbClr val="FFFF00"/>
                </a:solidFill>
                <a:latin typeface="+mj-lt"/>
              </a:rPr>
              <a:t>for</a:t>
            </a:r>
            <a:r>
              <a:rPr lang="cs-CZ" altLang="cs-CZ" sz="2000" dirty="0">
                <a:solidFill>
                  <a:srgbClr val="FFFF00"/>
                </a:solidFill>
                <a:latin typeface="+mj-lt"/>
              </a:rPr>
              <a:t> </a:t>
            </a:r>
            <a:r>
              <a:rPr lang="cs-CZ" altLang="cs-CZ" sz="2000" dirty="0" err="1">
                <a:solidFill>
                  <a:srgbClr val="FFFF00"/>
                </a:solidFill>
                <a:latin typeface="+mj-lt"/>
              </a:rPr>
              <a:t>students</a:t>
            </a:r>
            <a:r>
              <a:rPr lang="cs-CZ" altLang="cs-CZ" sz="2000" dirty="0">
                <a:solidFill>
                  <a:srgbClr val="FFFF00"/>
                </a:solidFill>
                <a:latin typeface="+mj-lt"/>
              </a:rPr>
              <a:t> -</a:t>
            </a:r>
            <a:r>
              <a:rPr lang="en-US" altLang="cs-CZ" sz="2000" dirty="0">
                <a:solidFill>
                  <a:srgbClr val="FFFF00"/>
                </a:solidFill>
                <a:latin typeface="+mj-lt"/>
              </a:rPr>
              <a:t>&gt;</a:t>
            </a:r>
            <a:r>
              <a:rPr lang="cs-CZ" altLang="cs-CZ" sz="2000" dirty="0">
                <a:solidFill>
                  <a:srgbClr val="FFFF00"/>
                </a:solidFill>
                <a:latin typeface="+mj-lt"/>
              </a:rPr>
              <a:t>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2000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700" dirty="0" err="1" smtClean="0">
                <a:solidFill>
                  <a:schemeClr val="folHlink"/>
                </a:solidFill>
              </a:rPr>
              <a:t>Self-Service</a:t>
            </a:r>
            <a:r>
              <a:rPr lang="cs-CZ" sz="3700" dirty="0" smtClean="0">
                <a:solidFill>
                  <a:schemeClr val="folHlink"/>
                </a:solidFill>
              </a:rPr>
              <a:t> </a:t>
            </a:r>
            <a:r>
              <a:rPr lang="cs-CZ" sz="3700" dirty="0" err="1" smtClean="0">
                <a:solidFill>
                  <a:schemeClr val="folHlink"/>
                </a:solidFill>
              </a:rPr>
              <a:t>Copying</a:t>
            </a:r>
            <a:r>
              <a:rPr lang="cs-CZ" sz="3700" dirty="0" smtClean="0">
                <a:solidFill>
                  <a:schemeClr val="folHlink"/>
                </a:solidFill>
              </a:rPr>
              <a:t> and </a:t>
            </a:r>
            <a:r>
              <a:rPr lang="cs-CZ" sz="3700" dirty="0" err="1" smtClean="0">
                <a:solidFill>
                  <a:schemeClr val="folHlink"/>
                </a:solidFill>
              </a:rPr>
              <a:t>Printing</a:t>
            </a:r>
            <a:endParaRPr lang="cs-CZ" sz="3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03225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cs-CZ" altLang="cs-CZ" sz="2400" b="1" dirty="0" err="1">
                <a:solidFill>
                  <a:srgbClr val="FFFF66"/>
                </a:solidFill>
              </a:rPr>
              <a:t>The</a:t>
            </a:r>
            <a:r>
              <a:rPr lang="cs-CZ" altLang="cs-CZ" sz="2400" b="1" dirty="0">
                <a:solidFill>
                  <a:srgbClr val="FFFF66"/>
                </a:solidFill>
              </a:rPr>
              <a:t> </a:t>
            </a:r>
            <a:r>
              <a:rPr lang="cs-CZ" altLang="cs-CZ" sz="2400" b="1" dirty="0" err="1">
                <a:solidFill>
                  <a:srgbClr val="FFFF66"/>
                </a:solidFill>
              </a:rPr>
              <a:t>credit</a:t>
            </a:r>
            <a:r>
              <a:rPr lang="cs-CZ" altLang="cs-CZ" sz="2400" b="1" dirty="0">
                <a:solidFill>
                  <a:srgbClr val="FFFF66"/>
                </a:solidFill>
              </a:rPr>
              <a:t> </a:t>
            </a:r>
            <a:r>
              <a:rPr lang="cs-CZ" altLang="cs-CZ" sz="2400" b="1" dirty="0" err="1">
                <a:solidFill>
                  <a:srgbClr val="FFFF66"/>
                </a:solidFill>
              </a:rPr>
              <a:t>bought</a:t>
            </a:r>
            <a:r>
              <a:rPr lang="cs-CZ" altLang="cs-CZ" sz="2400" b="1" dirty="0">
                <a:solidFill>
                  <a:srgbClr val="FFFF66"/>
                </a:solidFill>
              </a:rPr>
              <a:t> in </a:t>
            </a:r>
            <a:r>
              <a:rPr lang="cs-CZ" altLang="cs-CZ" sz="2400" b="1" dirty="0" err="1">
                <a:solidFill>
                  <a:srgbClr val="FFFF66"/>
                </a:solidFill>
              </a:rPr>
              <a:t>the</a:t>
            </a:r>
            <a:r>
              <a:rPr lang="cs-CZ" altLang="cs-CZ" sz="2400" b="1" dirty="0">
                <a:solidFill>
                  <a:srgbClr val="FFFF66"/>
                </a:solidFill>
              </a:rPr>
              <a:t> </a:t>
            </a:r>
            <a:r>
              <a:rPr lang="cs-CZ" altLang="cs-CZ" sz="2400" b="1" dirty="0" err="1"/>
              <a:t>Sts</a:t>
            </a:r>
            <a:r>
              <a:rPr lang="cs-CZ" altLang="cs-CZ" sz="2400" b="1" dirty="0"/>
              <a:t> Cyril and </a:t>
            </a:r>
            <a:r>
              <a:rPr lang="cs-CZ" altLang="cs-CZ" sz="2400" b="1" dirty="0" err="1"/>
              <a:t>Methodius</a:t>
            </a:r>
            <a:r>
              <a:rPr lang="cs-CZ" altLang="cs-CZ" sz="2400" b="1" dirty="0"/>
              <a:t> </a:t>
            </a:r>
            <a:br>
              <a:rPr lang="cs-CZ" altLang="cs-CZ" sz="2400" b="1" dirty="0"/>
            </a:br>
            <a:r>
              <a:rPr lang="cs-CZ" altLang="cs-CZ" sz="2400" b="1" dirty="0" err="1"/>
              <a:t>Faculty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of</a:t>
            </a:r>
            <a:r>
              <a:rPr lang="cs-CZ" altLang="cs-CZ" sz="2400" b="1" dirty="0"/>
              <a:t> </a:t>
            </a:r>
            <a:r>
              <a:rPr lang="cs-CZ" altLang="cs-CZ" sz="2400" b="1" dirty="0" err="1" smtClean="0"/>
              <a:t>Theology</a:t>
            </a:r>
            <a:r>
              <a:rPr lang="cs-CZ" altLang="cs-CZ" sz="2400" dirty="0" smtClean="0"/>
              <a:t> </a:t>
            </a:r>
            <a:r>
              <a:rPr lang="cs-CZ" altLang="cs-CZ" sz="2400" b="1" dirty="0" err="1" smtClean="0">
                <a:solidFill>
                  <a:srgbClr val="FFFF66"/>
                </a:solidFill>
              </a:rPr>
              <a:t>may</a:t>
            </a:r>
            <a:r>
              <a:rPr lang="cs-CZ" altLang="cs-CZ" sz="2400" b="1" dirty="0" smtClean="0">
                <a:solidFill>
                  <a:srgbClr val="FFFF66"/>
                </a:solidFill>
              </a:rPr>
              <a:t> </a:t>
            </a:r>
            <a:r>
              <a:rPr lang="cs-CZ" altLang="cs-CZ" sz="2400" b="1" dirty="0" err="1">
                <a:solidFill>
                  <a:srgbClr val="FFFF66"/>
                </a:solidFill>
              </a:rPr>
              <a:t>be</a:t>
            </a:r>
            <a:r>
              <a:rPr lang="cs-CZ" altLang="cs-CZ" sz="2400" b="1" dirty="0">
                <a:solidFill>
                  <a:srgbClr val="FFFF66"/>
                </a:solidFill>
              </a:rPr>
              <a:t> </a:t>
            </a:r>
            <a:r>
              <a:rPr lang="cs-CZ" altLang="cs-CZ" sz="2400" b="1" dirty="0" err="1">
                <a:solidFill>
                  <a:srgbClr val="FFFF66"/>
                </a:solidFill>
              </a:rPr>
              <a:t>used</a:t>
            </a:r>
            <a:r>
              <a:rPr lang="cs-CZ" altLang="cs-CZ" sz="2400" b="1" dirty="0">
                <a:solidFill>
                  <a:srgbClr val="FFFF66"/>
                </a:solidFill>
              </a:rPr>
              <a:t> </a:t>
            </a:r>
            <a:r>
              <a:rPr lang="cs-CZ" altLang="cs-CZ" sz="2400" b="1" dirty="0" err="1">
                <a:solidFill>
                  <a:schemeClr val="tx2"/>
                </a:solidFill>
              </a:rPr>
              <a:t>within</a:t>
            </a:r>
            <a:r>
              <a:rPr lang="cs-CZ" altLang="cs-CZ" sz="2400" b="1" dirty="0">
                <a:solidFill>
                  <a:schemeClr val="tx2"/>
                </a:solidFill>
              </a:rPr>
              <a:t> </a:t>
            </a:r>
            <a:r>
              <a:rPr lang="cs-CZ" altLang="cs-CZ" sz="2400" b="1" dirty="0" err="1">
                <a:solidFill>
                  <a:schemeClr val="tx2"/>
                </a:solidFill>
              </a:rPr>
              <a:t>the</a:t>
            </a:r>
            <a:r>
              <a:rPr lang="cs-CZ" altLang="cs-CZ" sz="2400" b="1" dirty="0">
                <a:solidFill>
                  <a:schemeClr val="tx2"/>
                </a:solidFill>
              </a:rPr>
              <a:t> </a:t>
            </a:r>
            <a:r>
              <a:rPr lang="cs-CZ" altLang="cs-CZ" sz="2400" b="1" dirty="0" err="1">
                <a:solidFill>
                  <a:schemeClr val="tx2"/>
                </a:solidFill>
              </a:rPr>
              <a:t>whole</a:t>
            </a:r>
            <a:r>
              <a:rPr lang="cs-CZ" altLang="cs-CZ" sz="2400" b="1" dirty="0">
                <a:solidFill>
                  <a:schemeClr val="tx2"/>
                </a:solidFill>
              </a:rPr>
              <a:t> Palacký University </a:t>
            </a:r>
          </a:p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cs-CZ" altLang="cs-CZ" sz="2400" b="1" dirty="0" err="1">
                <a:solidFill>
                  <a:schemeClr val="tx2"/>
                </a:solidFill>
              </a:rPr>
              <a:t>for</a:t>
            </a:r>
            <a:r>
              <a:rPr lang="cs-CZ" altLang="cs-CZ" sz="2400" b="1" dirty="0">
                <a:solidFill>
                  <a:schemeClr val="tx2"/>
                </a:solidFill>
              </a:rPr>
              <a:t> </a:t>
            </a:r>
            <a:r>
              <a:rPr lang="cs-CZ" altLang="cs-CZ" sz="2400" b="1" dirty="0" err="1">
                <a:solidFill>
                  <a:schemeClr val="tx2"/>
                </a:solidFill>
              </a:rPr>
              <a:t>printing</a:t>
            </a:r>
            <a:r>
              <a:rPr lang="cs-CZ" altLang="cs-CZ" sz="2400" b="1" dirty="0">
                <a:solidFill>
                  <a:schemeClr val="tx2"/>
                </a:solidFill>
              </a:rPr>
              <a:t> and </a:t>
            </a:r>
            <a:r>
              <a:rPr lang="cs-CZ" altLang="cs-CZ" sz="2400" b="1" dirty="0" err="1">
                <a:solidFill>
                  <a:schemeClr val="tx2"/>
                </a:solidFill>
              </a:rPr>
              <a:t>copying</a:t>
            </a:r>
            <a:r>
              <a:rPr lang="cs-CZ" altLang="cs-CZ" sz="2400" b="1" dirty="0">
                <a:solidFill>
                  <a:schemeClr val="tx2"/>
                </a:solidFill>
              </a:rPr>
              <a:t>.</a:t>
            </a:r>
          </a:p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cs-CZ" altLang="cs-CZ" sz="2400" b="1" dirty="0" smtClean="0">
                <a:solidFill>
                  <a:schemeClr val="tx2"/>
                </a:solidFill>
                <a:effectLst/>
              </a:rPr>
              <a:t> </a:t>
            </a:r>
            <a:r>
              <a:rPr lang="cs-CZ" altLang="cs-CZ" sz="2400" b="1" dirty="0">
                <a:solidFill>
                  <a:schemeClr val="tx2"/>
                </a:solidFill>
                <a:effectLst/>
              </a:rPr>
              <a:t>1 copy A4 </a:t>
            </a:r>
            <a:r>
              <a:rPr lang="cs-CZ" altLang="cs-CZ" sz="2400" b="1" dirty="0">
                <a:solidFill>
                  <a:srgbClr val="FFFF66"/>
                </a:solidFill>
                <a:effectLst/>
              </a:rPr>
              <a:t>= 1.20 CZK</a:t>
            </a:r>
          </a:p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cs-CZ" altLang="cs-CZ" sz="2000" b="1" dirty="0" smtClean="0">
                <a:solidFill>
                  <a:schemeClr val="folHlink"/>
                </a:solidFill>
              </a:rPr>
              <a:t>NOTE</a:t>
            </a:r>
            <a:r>
              <a:rPr lang="cs-CZ" altLang="cs-CZ" sz="2000" b="1" dirty="0">
                <a:solidFill>
                  <a:schemeClr val="folHlink"/>
                </a:solidFill>
              </a:rPr>
              <a:t>: </a:t>
            </a:r>
            <a:r>
              <a:rPr lang="cs-CZ" altLang="cs-CZ" sz="2000" b="1" dirty="0" err="1">
                <a:solidFill>
                  <a:schemeClr val="folHlink"/>
                </a:solidFill>
              </a:rPr>
              <a:t>Don‘t</a:t>
            </a:r>
            <a:r>
              <a:rPr lang="cs-CZ" altLang="cs-CZ" sz="2000" b="1" dirty="0">
                <a:solidFill>
                  <a:schemeClr val="folHlink"/>
                </a:solidFill>
              </a:rPr>
              <a:t> </a:t>
            </a:r>
            <a:r>
              <a:rPr lang="cs-CZ" altLang="cs-CZ" sz="2000" b="1" dirty="0" err="1">
                <a:solidFill>
                  <a:schemeClr val="folHlink"/>
                </a:solidFill>
              </a:rPr>
              <a:t>confuse</a:t>
            </a:r>
            <a:r>
              <a:rPr lang="cs-CZ" altLang="cs-CZ" sz="2000" b="1" dirty="0">
                <a:solidFill>
                  <a:schemeClr val="folHlink"/>
                </a:solidFill>
              </a:rPr>
              <a:t> </a:t>
            </a:r>
            <a:r>
              <a:rPr lang="cs-CZ" altLang="cs-CZ" sz="2000" b="1" dirty="0" err="1">
                <a:solidFill>
                  <a:schemeClr val="folHlink"/>
                </a:solidFill>
              </a:rPr>
              <a:t>with</a:t>
            </a:r>
            <a:r>
              <a:rPr lang="cs-CZ" altLang="cs-CZ" sz="2000" b="1" dirty="0">
                <a:solidFill>
                  <a:schemeClr val="folHlink"/>
                </a:solidFill>
              </a:rPr>
              <a:t> </a:t>
            </a:r>
            <a:r>
              <a:rPr lang="cs-CZ" altLang="cs-CZ" sz="2000" b="1" dirty="0" err="1">
                <a:solidFill>
                  <a:schemeClr val="folHlink"/>
                </a:solidFill>
              </a:rPr>
              <a:t>credit</a:t>
            </a:r>
            <a:r>
              <a:rPr lang="cs-CZ" altLang="cs-CZ" sz="2000" b="1" dirty="0">
                <a:solidFill>
                  <a:schemeClr val="folHlink"/>
                </a:solidFill>
              </a:rPr>
              <a:t> </a:t>
            </a:r>
            <a:r>
              <a:rPr lang="cs-CZ" altLang="cs-CZ" sz="2000" b="1" dirty="0" err="1">
                <a:solidFill>
                  <a:schemeClr val="folHlink"/>
                </a:solidFill>
              </a:rPr>
              <a:t>for</a:t>
            </a:r>
            <a:r>
              <a:rPr lang="cs-CZ" altLang="cs-CZ" sz="2000" b="1" dirty="0">
                <a:solidFill>
                  <a:schemeClr val="folHlink"/>
                </a:solidFill>
              </a:rPr>
              <a:t> </a:t>
            </a:r>
            <a:r>
              <a:rPr lang="cs-CZ" altLang="cs-CZ" sz="2000" b="1" dirty="0" err="1">
                <a:solidFill>
                  <a:schemeClr val="folHlink"/>
                </a:solidFill>
              </a:rPr>
              <a:t>meals</a:t>
            </a:r>
            <a:r>
              <a:rPr lang="cs-CZ" altLang="cs-CZ" sz="2000" b="1" dirty="0">
                <a:solidFill>
                  <a:schemeClr val="folHlink"/>
                </a:solidFill>
              </a:rPr>
              <a:t> in student </a:t>
            </a:r>
            <a:r>
              <a:rPr lang="cs-CZ" altLang="cs-CZ" sz="2000" b="1" dirty="0" err="1">
                <a:solidFill>
                  <a:schemeClr val="folHlink"/>
                </a:solidFill>
              </a:rPr>
              <a:t>dining</a:t>
            </a:r>
            <a:r>
              <a:rPr lang="cs-CZ" altLang="cs-CZ" sz="2000" b="1" dirty="0">
                <a:solidFill>
                  <a:schemeClr val="folHlink"/>
                </a:solidFill>
              </a:rPr>
              <a:t> </a:t>
            </a:r>
            <a:r>
              <a:rPr lang="cs-CZ" altLang="cs-CZ" sz="2000" b="1" dirty="0" err="1">
                <a:solidFill>
                  <a:schemeClr val="folHlink"/>
                </a:solidFill>
              </a:rPr>
              <a:t>halls</a:t>
            </a:r>
            <a:r>
              <a:rPr lang="cs-CZ" altLang="cs-CZ" sz="2000" b="1" dirty="0">
                <a:solidFill>
                  <a:schemeClr val="folHlink"/>
                </a:solidFill>
              </a:rPr>
              <a:t>!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 err="1" smtClean="0">
                <a:solidFill>
                  <a:srgbClr val="FFFF66"/>
                </a:solidFill>
              </a:rPr>
              <a:t>Sale</a:t>
            </a:r>
            <a:r>
              <a:rPr lang="cs-CZ" altLang="cs-CZ" sz="4000" dirty="0" smtClean="0">
                <a:solidFill>
                  <a:srgbClr val="FFFF66"/>
                </a:solidFill>
              </a:rPr>
              <a:t> </a:t>
            </a:r>
            <a:r>
              <a:rPr lang="cs-CZ" altLang="cs-CZ" sz="4000" dirty="0" err="1" smtClean="0">
                <a:solidFill>
                  <a:srgbClr val="FFFF66"/>
                </a:solidFill>
              </a:rPr>
              <a:t>of</a:t>
            </a:r>
            <a:r>
              <a:rPr lang="cs-CZ" altLang="cs-CZ" sz="4000" dirty="0" smtClean="0">
                <a:solidFill>
                  <a:srgbClr val="FFFF66"/>
                </a:solidFill>
              </a:rPr>
              <a:t> </a:t>
            </a:r>
            <a:r>
              <a:rPr lang="cs-CZ" altLang="cs-CZ" sz="4000" dirty="0" err="1" smtClean="0">
                <a:solidFill>
                  <a:srgbClr val="FFFF66"/>
                </a:solidFill>
              </a:rPr>
              <a:t>books</a:t>
            </a:r>
            <a:endParaRPr lang="cs-CZ" altLang="cs-CZ" sz="4000" dirty="0" smtClean="0">
              <a:solidFill>
                <a:srgbClr val="FFFF66"/>
              </a:solidFill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114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cs-CZ" sz="2400" b="1" dirty="0" err="1" smtClean="0"/>
              <a:t>There</a:t>
            </a:r>
            <a:r>
              <a:rPr lang="cs-CZ" sz="2400" b="1" dirty="0" smtClean="0"/>
              <a:t> </a:t>
            </a:r>
            <a:r>
              <a:rPr lang="en-US" sz="2400" b="1" dirty="0" smtClean="0"/>
              <a:t>you </a:t>
            </a:r>
            <a:r>
              <a:rPr lang="en-US" sz="2400" b="1" dirty="0"/>
              <a:t>can purchase selected titles released CMTF UP </a:t>
            </a:r>
            <a:r>
              <a:rPr lang="cs-CZ" sz="2400" b="1" dirty="0" smtClean="0"/>
              <a:t>i</a:t>
            </a:r>
            <a:r>
              <a:rPr lang="en-US" sz="2400" b="1" dirty="0" smtClean="0"/>
              <a:t>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library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en-US" sz="2400" b="1" dirty="0" smtClean="0"/>
              <a:t> </a:t>
            </a:r>
            <a:r>
              <a:rPr lang="cs-CZ" altLang="cs-CZ" sz="2400" b="1" dirty="0" err="1"/>
              <a:t>Sts</a:t>
            </a:r>
            <a:r>
              <a:rPr lang="cs-CZ" altLang="cs-CZ" sz="2400" b="1" dirty="0"/>
              <a:t> Cyril and </a:t>
            </a:r>
            <a:r>
              <a:rPr lang="cs-CZ" altLang="cs-CZ" sz="2400" b="1" dirty="0" err="1"/>
              <a:t>Methodius</a:t>
            </a:r>
            <a:r>
              <a:rPr lang="cs-CZ" altLang="cs-CZ" sz="2400" b="1" dirty="0"/>
              <a:t> </a:t>
            </a:r>
            <a:r>
              <a:rPr lang="cs-CZ" altLang="cs-CZ" sz="2400" b="1" dirty="0" err="1" smtClean="0"/>
              <a:t>Faculty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/>
              <a:t>of</a:t>
            </a:r>
            <a:r>
              <a:rPr lang="cs-CZ" altLang="cs-CZ" sz="2400" b="1" dirty="0"/>
              <a:t> </a:t>
            </a:r>
            <a:r>
              <a:rPr lang="cs-CZ" altLang="cs-CZ" sz="2400" b="1" dirty="0" err="1" smtClean="0"/>
              <a:t>Theology</a:t>
            </a:r>
            <a:endParaRPr lang="cs-CZ" altLang="cs-CZ" sz="2400" b="1" dirty="0" smtClean="0"/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cs-CZ" altLang="cs-CZ" sz="2400" b="1" dirty="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b="1" dirty="0" smtClean="0"/>
              <a:t>The </a:t>
            </a:r>
            <a:r>
              <a:rPr lang="en-US" sz="2400" b="1" dirty="0"/>
              <a:t>price list is </a:t>
            </a:r>
            <a:r>
              <a:rPr lang="cs-CZ" sz="2400" b="1" dirty="0" err="1" smtClean="0"/>
              <a:t>hanging</a:t>
            </a:r>
            <a:r>
              <a:rPr lang="cs-CZ" sz="2400" b="1" dirty="0" smtClean="0"/>
              <a:t> up</a:t>
            </a:r>
            <a:r>
              <a:rPr lang="en-US" sz="2400" b="1" dirty="0" smtClean="0"/>
              <a:t> </a:t>
            </a:r>
            <a:r>
              <a:rPr lang="en-US" sz="2400" b="1" dirty="0"/>
              <a:t>on the bulletin board to the left of the door to the library</a:t>
            </a:r>
            <a:r>
              <a:rPr lang="en-US" sz="2400" dirty="0"/>
              <a:t>.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125538"/>
            <a:ext cx="8229600" cy="48958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cs-CZ" altLang="cs-CZ" dirty="0" smtClean="0"/>
              <a:t>	</a:t>
            </a:r>
            <a:r>
              <a:rPr lang="cs-CZ" sz="3000" dirty="0" err="1">
                <a:latin typeface="+mj-lt"/>
              </a:rPr>
              <a:t>We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wish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you</a:t>
            </a:r>
            <a:r>
              <a:rPr lang="cs-CZ" sz="3000" dirty="0">
                <a:latin typeface="+mj-lt"/>
              </a:rPr>
              <a:t> a lot </a:t>
            </a:r>
            <a:r>
              <a:rPr lang="cs-CZ" sz="3000" dirty="0" err="1">
                <a:latin typeface="+mj-lt"/>
              </a:rPr>
              <a:t>of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success</a:t>
            </a:r>
            <a:r>
              <a:rPr lang="cs-CZ" sz="3000" dirty="0">
                <a:latin typeface="+mj-lt"/>
              </a:rPr>
              <a:t> in </a:t>
            </a:r>
            <a:r>
              <a:rPr lang="cs-CZ" sz="3000" dirty="0" err="1">
                <a:latin typeface="+mj-lt"/>
              </a:rPr>
              <a:t>your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 smtClean="0">
                <a:latin typeface="+mj-lt"/>
              </a:rPr>
              <a:t>studying</a:t>
            </a:r>
            <a:r>
              <a:rPr lang="cs-CZ" sz="3000" dirty="0" smtClean="0">
                <a:latin typeface="+mj-lt"/>
              </a:rPr>
              <a:t> </a:t>
            </a:r>
            <a:r>
              <a:rPr lang="cs-CZ" sz="3000" dirty="0">
                <a:latin typeface="+mj-lt"/>
              </a:rPr>
              <a:t>and a </a:t>
            </a:r>
            <a:r>
              <a:rPr lang="cs-CZ" sz="3000" dirty="0" err="1">
                <a:latin typeface="+mj-lt"/>
              </a:rPr>
              <a:t>pleasant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time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when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using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our</a:t>
            </a:r>
            <a:r>
              <a:rPr lang="cs-CZ" sz="3000" dirty="0">
                <a:latin typeface="+mj-lt"/>
              </a:rPr>
              <a:t> </a:t>
            </a:r>
            <a:r>
              <a:rPr lang="cs-CZ" sz="3000" dirty="0" err="1">
                <a:latin typeface="+mj-lt"/>
              </a:rPr>
              <a:t>library</a:t>
            </a:r>
            <a:r>
              <a:rPr lang="cs-CZ" sz="3000" dirty="0">
                <a:latin typeface="+mj-lt"/>
              </a:rPr>
              <a:t>!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b="1" i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dirty="0" smtClean="0"/>
          </a:p>
        </p:txBody>
      </p:sp>
      <p:pic>
        <p:nvPicPr>
          <p:cNvPr id="15363" name="Picture 4" descr="obrkni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573463"/>
            <a:ext cx="3378200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 err="1" smtClean="0">
                <a:solidFill>
                  <a:srgbClr val="FFFF66"/>
                </a:solidFill>
              </a:rPr>
              <a:t>Staff</a:t>
            </a:r>
            <a:endParaRPr lang="cs-CZ" altLang="cs-CZ" sz="4000" dirty="0" smtClean="0">
              <a:solidFill>
                <a:srgbClr val="FFFF66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81200"/>
            <a:ext cx="749935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altLang="cs-CZ" sz="2400" dirty="0" smtClean="0"/>
              <a:t> Mgr. Hana </a:t>
            </a:r>
            <a:r>
              <a:rPr lang="cs-CZ" altLang="cs-CZ" sz="2400" dirty="0" err="1" smtClean="0"/>
              <a:t>Frycová</a:t>
            </a:r>
            <a:r>
              <a:rPr lang="cs-CZ" altLang="cs-CZ" sz="2400" dirty="0" smtClean="0"/>
              <a:t> – </a:t>
            </a:r>
            <a:r>
              <a:rPr lang="cs-CZ" altLang="cs-CZ" sz="2400" dirty="0" err="1" smtClean="0"/>
              <a:t>manager</a:t>
            </a:r>
            <a:endParaRPr lang="cs-CZ" altLang="cs-CZ" sz="2400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endParaRPr lang="cs-CZ" altLang="cs-CZ" sz="2400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altLang="cs-CZ" sz="2400" dirty="0" smtClean="0"/>
              <a:t>Mgr. Petra Juráňová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cs-CZ" altLang="cs-CZ" sz="2400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altLang="cs-CZ" sz="2400" dirty="0" smtClean="0"/>
              <a:t>Mgr. Jiří </a:t>
            </a:r>
            <a:r>
              <a:rPr lang="cs-CZ" altLang="cs-CZ" sz="2400" dirty="0" err="1" smtClean="0"/>
              <a:t>Piáček</a:t>
            </a:r>
            <a:endParaRPr lang="cs-CZ" altLang="cs-CZ" sz="2400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endParaRPr lang="cs-CZ" altLang="cs-CZ" sz="2400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altLang="cs-CZ" sz="2400" dirty="0" smtClean="0"/>
              <a:t>Mgr. Lada </a:t>
            </a:r>
            <a:r>
              <a:rPr lang="cs-CZ" altLang="cs-CZ" sz="2400" dirty="0" err="1" smtClean="0"/>
              <a:t>Polláková</a:t>
            </a:r>
            <a:endParaRPr lang="cs-CZ" altLang="cs-CZ" sz="2400" dirty="0" smtClean="0"/>
          </a:p>
        </p:txBody>
      </p:sp>
      <p:pic>
        <p:nvPicPr>
          <p:cNvPr id="3076" name="Picture 5" descr="DSC07718"/>
          <p:cNvPicPr>
            <a:picLocks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0" t="14648" r="-2307"/>
          <a:stretch>
            <a:fillRect/>
          </a:stretch>
        </p:blipFill>
        <p:spPr>
          <a:xfrm>
            <a:off x="6599238" y="3500438"/>
            <a:ext cx="1428750" cy="14398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7" name="Picture 6" descr="DSC077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84" t="1202"/>
          <a:stretch>
            <a:fillRect/>
          </a:stretch>
        </p:blipFill>
        <p:spPr bwMode="auto">
          <a:xfrm>
            <a:off x="6580188" y="1989138"/>
            <a:ext cx="1398587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4000" dirty="0" smtClean="0">
                <a:solidFill>
                  <a:schemeClr val="tx1"/>
                </a:solidFill>
              </a:rPr>
              <a:t>Office </a:t>
            </a:r>
            <a:r>
              <a:rPr lang="cs-CZ" altLang="cs-CZ" sz="4000" dirty="0" err="1" smtClean="0">
                <a:solidFill>
                  <a:schemeClr val="tx1"/>
                </a:solidFill>
              </a:rPr>
              <a:t>Hours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cs-CZ" altLang="cs-CZ" sz="2400" b="1" dirty="0" smtClean="0">
                <a:solidFill>
                  <a:srgbClr val="FFFF00"/>
                </a:solidFill>
                <a:latin typeface="+mj-lt"/>
              </a:rPr>
              <a:t>Mon </a:t>
            </a:r>
            <a:r>
              <a:rPr lang="cs-CZ" altLang="cs-CZ" sz="2400" b="1" dirty="0">
                <a:solidFill>
                  <a:srgbClr val="FFFF00"/>
                </a:solidFill>
                <a:latin typeface="+mj-lt"/>
              </a:rPr>
              <a:t>9:00 – </a:t>
            </a:r>
            <a:r>
              <a:rPr lang="cs-CZ" altLang="cs-CZ" sz="2400" b="1" dirty="0" smtClean="0">
                <a:solidFill>
                  <a:srgbClr val="FFFF00"/>
                </a:solidFill>
                <a:latin typeface="+mj-lt"/>
              </a:rPr>
              <a:t>18:00</a:t>
            </a:r>
            <a:endParaRPr lang="cs-CZ" altLang="cs-CZ" sz="2400" b="1" dirty="0">
              <a:solidFill>
                <a:srgbClr val="FFFF00"/>
              </a:solidFill>
              <a:latin typeface="+mj-lt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altLang="cs-CZ" sz="2400" b="1" dirty="0" err="1" smtClean="0">
                <a:solidFill>
                  <a:srgbClr val="FFFF00"/>
                </a:solidFill>
                <a:latin typeface="+mj-lt"/>
              </a:rPr>
              <a:t>Tue</a:t>
            </a:r>
            <a:r>
              <a:rPr lang="cs-CZ" altLang="cs-CZ" sz="2400" b="1" dirty="0" smtClean="0">
                <a:solidFill>
                  <a:srgbClr val="FFFF00"/>
                </a:solidFill>
                <a:latin typeface="+mj-lt"/>
              </a:rPr>
              <a:t>  </a:t>
            </a:r>
            <a:r>
              <a:rPr lang="cs-CZ" altLang="cs-CZ" sz="2400" b="1" dirty="0">
                <a:solidFill>
                  <a:srgbClr val="FFFF00"/>
                </a:solidFill>
                <a:latin typeface="+mj-lt"/>
              </a:rPr>
              <a:t>9:00 – </a:t>
            </a:r>
            <a:r>
              <a:rPr lang="cs-CZ" altLang="cs-CZ" sz="2400" b="1" dirty="0" smtClean="0">
                <a:solidFill>
                  <a:srgbClr val="FFFF00"/>
                </a:solidFill>
                <a:latin typeface="+mj-lt"/>
              </a:rPr>
              <a:t>16:00</a:t>
            </a:r>
            <a:endParaRPr lang="cs-CZ" altLang="cs-CZ" sz="2400" b="1" dirty="0">
              <a:solidFill>
                <a:srgbClr val="FFFF00"/>
              </a:solidFill>
              <a:latin typeface="+mj-lt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altLang="cs-CZ" sz="2400" b="1" dirty="0" err="1" smtClean="0">
                <a:solidFill>
                  <a:srgbClr val="FFFF00"/>
                </a:solidFill>
                <a:latin typeface="+mj-lt"/>
              </a:rPr>
              <a:t>Wen</a:t>
            </a:r>
            <a:r>
              <a:rPr lang="cs-CZ" altLang="cs-CZ" sz="2400" b="1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cs-CZ" altLang="cs-CZ" sz="2400" b="1" dirty="0">
                <a:solidFill>
                  <a:srgbClr val="FFFF00"/>
                </a:solidFill>
                <a:latin typeface="+mj-lt"/>
              </a:rPr>
              <a:t>9:00 – 16:00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altLang="cs-CZ" sz="2400" b="1" dirty="0" err="1" smtClean="0">
                <a:solidFill>
                  <a:srgbClr val="FFFF00"/>
                </a:solidFill>
                <a:latin typeface="+mj-lt"/>
              </a:rPr>
              <a:t>Thu</a:t>
            </a:r>
            <a:r>
              <a:rPr lang="cs-CZ" altLang="cs-CZ" sz="2400" b="1" dirty="0" smtClean="0">
                <a:solidFill>
                  <a:srgbClr val="FFFF00"/>
                </a:solidFill>
                <a:latin typeface="+mj-lt"/>
              </a:rPr>
              <a:t>  9:00 </a:t>
            </a:r>
            <a:r>
              <a:rPr lang="cs-CZ" altLang="cs-CZ" sz="2400" b="1" dirty="0">
                <a:solidFill>
                  <a:srgbClr val="FFFF00"/>
                </a:solidFill>
                <a:latin typeface="+mj-lt"/>
              </a:rPr>
              <a:t>– 18:00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altLang="cs-CZ" sz="2400" b="1" dirty="0" err="1" smtClean="0">
                <a:solidFill>
                  <a:srgbClr val="FFFF00"/>
                </a:solidFill>
                <a:latin typeface="+mj-lt"/>
              </a:rPr>
              <a:t>Fri</a:t>
            </a:r>
            <a:r>
              <a:rPr lang="cs-CZ" altLang="cs-CZ" sz="2400" b="1" dirty="0" smtClean="0">
                <a:solidFill>
                  <a:srgbClr val="FFFF00"/>
                </a:solidFill>
                <a:latin typeface="+mj-lt"/>
              </a:rPr>
              <a:t>    9:00 </a:t>
            </a:r>
            <a:r>
              <a:rPr lang="cs-CZ" altLang="cs-CZ" sz="2400" b="1" dirty="0">
                <a:solidFill>
                  <a:srgbClr val="FFFF00"/>
                </a:solidFill>
                <a:latin typeface="+mj-lt"/>
              </a:rPr>
              <a:t>– </a:t>
            </a:r>
            <a:r>
              <a:rPr lang="cs-CZ" altLang="cs-CZ" sz="2400" b="1" dirty="0" smtClean="0">
                <a:solidFill>
                  <a:srgbClr val="FFFF00"/>
                </a:solidFill>
                <a:latin typeface="+mj-lt"/>
              </a:rPr>
              <a:t>13:00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altLang="cs-CZ" sz="2400" b="1" dirty="0" smtClean="0">
                <a:solidFill>
                  <a:srgbClr val="FFFF00"/>
                </a:solidFill>
                <a:latin typeface="+mj-lt"/>
              </a:rPr>
              <a:t>(</a:t>
            </a:r>
            <a:r>
              <a:rPr lang="cs-CZ" altLang="cs-CZ" sz="2400" b="1" dirty="0" err="1" smtClean="0">
                <a:solidFill>
                  <a:srgbClr val="FFFF00"/>
                </a:solidFill>
                <a:latin typeface="+mj-lt"/>
              </a:rPr>
              <a:t>Sat</a:t>
            </a:r>
            <a:r>
              <a:rPr lang="cs-CZ" altLang="cs-CZ" sz="2400" b="1" dirty="0" smtClean="0">
                <a:solidFill>
                  <a:srgbClr val="FFFF00"/>
                </a:solidFill>
                <a:latin typeface="+mj-lt"/>
              </a:rPr>
              <a:t> 9:30 – 13:30 </a:t>
            </a:r>
            <a:r>
              <a:rPr lang="cs-CZ" altLang="cs-CZ" sz="2400" b="1" dirty="0" err="1" smtClean="0">
                <a:solidFill>
                  <a:srgbClr val="FFFF00"/>
                </a:solidFill>
                <a:latin typeface="+mj-lt"/>
              </a:rPr>
              <a:t>when</a:t>
            </a:r>
            <a:r>
              <a:rPr lang="cs-CZ" altLang="cs-CZ" sz="2400" b="1" dirty="0" smtClean="0">
                <a:solidFill>
                  <a:srgbClr val="FFFF00"/>
                </a:solidFill>
                <a:latin typeface="+mj-lt"/>
              </a:rPr>
              <a:t>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cs-CZ" altLang="cs-CZ" sz="2400" b="1" dirty="0" err="1" smtClean="0">
                <a:solidFill>
                  <a:srgbClr val="FFFF00"/>
                </a:solidFill>
                <a:latin typeface="+mj-lt"/>
              </a:rPr>
              <a:t>faculty</a:t>
            </a:r>
            <a:r>
              <a:rPr lang="cs-CZ" altLang="cs-CZ" sz="2400" b="1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cs-CZ" altLang="cs-CZ" sz="2400" b="1" dirty="0" err="1" smtClean="0">
                <a:solidFill>
                  <a:srgbClr val="FFFF00"/>
                </a:solidFill>
                <a:latin typeface="+mj-lt"/>
              </a:rPr>
              <a:t>is</a:t>
            </a:r>
            <a:r>
              <a:rPr lang="cs-CZ" altLang="cs-CZ" sz="2400" b="1" dirty="0" smtClean="0">
                <a:solidFill>
                  <a:srgbClr val="FFFF00"/>
                </a:solidFill>
                <a:latin typeface="+mj-lt"/>
              </a:rPr>
              <a:t> open)</a:t>
            </a:r>
            <a:endParaRPr lang="cs-CZ" altLang="cs-CZ" sz="2400" b="1" dirty="0">
              <a:solidFill>
                <a:srgbClr val="FFFF00"/>
              </a:solidFill>
              <a:latin typeface="+mj-lt"/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3" name="Rectangle 21"/>
          <p:cNvSpPr>
            <a:spLocks noGrp="1" noChangeArrowheads="1"/>
          </p:cNvSpPr>
          <p:nvPr>
            <p:ph type="title"/>
          </p:nvPr>
        </p:nvSpPr>
        <p:spPr>
          <a:xfrm>
            <a:off x="503238" y="447675"/>
            <a:ext cx="8208962" cy="13716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4000" dirty="0" smtClean="0"/>
              <a:t>Professional Profile </a:t>
            </a:r>
            <a:r>
              <a:rPr lang="cs-CZ" altLang="cs-CZ" sz="4000" dirty="0" err="1" smtClean="0"/>
              <a:t>of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Library</a:t>
            </a:r>
            <a:r>
              <a:rPr lang="cs-CZ" altLang="cs-CZ" sz="4000" dirty="0" smtClean="0"/>
              <a:t> </a:t>
            </a:r>
            <a:r>
              <a:rPr lang="cs-CZ" altLang="cs-CZ" sz="4000" dirty="0" err="1" smtClean="0"/>
              <a:t>Fund</a:t>
            </a:r>
            <a:endParaRPr lang="cs-CZ" altLang="cs-CZ" sz="4000" dirty="0" smtClean="0"/>
          </a:p>
        </p:txBody>
      </p:sp>
      <p:sp>
        <p:nvSpPr>
          <p:cNvPr id="5123" name="Text Box 28"/>
          <p:cNvSpPr txBox="1">
            <a:spLocks noChangeArrowheads="1"/>
          </p:cNvSpPr>
          <p:nvPr/>
        </p:nvSpPr>
        <p:spPr bwMode="auto">
          <a:xfrm>
            <a:off x="539750" y="4313238"/>
            <a:ext cx="8064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charset="0"/>
            </a:endParaRPr>
          </a:p>
        </p:txBody>
      </p:sp>
      <p:sp>
        <p:nvSpPr>
          <p:cNvPr id="4100" name="Text Box 29"/>
          <p:cNvSpPr txBox="1">
            <a:spLocks noChangeArrowheads="1"/>
          </p:cNvSpPr>
          <p:nvPr/>
        </p:nvSpPr>
        <p:spPr bwMode="auto">
          <a:xfrm>
            <a:off x="503339" y="1818938"/>
            <a:ext cx="820896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numCol="2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cs-CZ" altLang="cs-CZ" sz="2400" b="1" dirty="0" smtClean="0">
                <a:latin typeface="Arial" charset="0"/>
              </a:rPr>
              <a:t>	</a:t>
            </a:r>
            <a:endParaRPr lang="cs-CZ" alt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1485900" lvl="2" indent="-342900"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cs-CZ" altLang="cs-CZ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teology</a:t>
            </a:r>
          </a:p>
          <a:p>
            <a:pPr marL="1485900" lvl="2" indent="-342900"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cs-CZ" altLang="cs-CZ" b="1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philosophy</a:t>
            </a:r>
            <a:endParaRPr lang="cs-CZ" altLang="cs-CZ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1485900" lvl="2" indent="-342900"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cs-CZ" altLang="cs-CZ" b="1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liturgy</a:t>
            </a:r>
            <a:endParaRPr lang="cs-CZ" altLang="cs-CZ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1485900" lvl="2" indent="-342900"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cs-CZ" altLang="cs-CZ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cs-CZ" altLang="cs-CZ" b="1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history</a:t>
            </a:r>
            <a:endParaRPr lang="cs-CZ" altLang="cs-CZ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1485900" lvl="2" indent="-342900"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itchFamily="2" charset="2"/>
              <a:buChar char="Ø"/>
              <a:defRPr/>
            </a:pPr>
            <a:endParaRPr lang="cs-CZ" altLang="cs-CZ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342900" indent="-342900"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itchFamily="2" charset="2"/>
              <a:buChar char="Ø"/>
              <a:defRPr/>
            </a:pPr>
            <a:endParaRPr lang="cs-CZ" altLang="cs-CZ" sz="24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342900" indent="-342900"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cs-CZ" altLang="cs-CZ" sz="2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sociology</a:t>
            </a:r>
          </a:p>
          <a:p>
            <a:pPr marL="342900" indent="-342900"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cs-CZ" altLang="cs-CZ" sz="2400" b="1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law</a:t>
            </a:r>
            <a:endParaRPr lang="cs-CZ" altLang="cs-CZ" sz="24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342900" indent="-342900"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cs-CZ" altLang="cs-CZ" sz="2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psychology</a:t>
            </a:r>
          </a:p>
          <a:p>
            <a:pPr marL="342900" indent="-342900" eaLnBrk="1" hangingPunct="1">
              <a:lnSpc>
                <a:spcPct val="200000"/>
              </a:lnSpc>
              <a:spcBef>
                <a:spcPct val="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cs-CZ" altLang="cs-CZ" sz="2400" b="1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education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etc</a:t>
            </a:r>
            <a:r>
              <a:rPr lang="cs-CZ" altLang="cs-CZ" sz="2400" b="1" dirty="0" smtClean="0">
                <a:latin typeface="Arial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7633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 err="1" smtClean="0">
                <a:solidFill>
                  <a:srgbClr val="FFFF66"/>
                </a:solidFill>
              </a:rPr>
              <a:t>Equipment</a:t>
            </a:r>
            <a:endParaRPr lang="cs-CZ" altLang="cs-CZ" sz="4000" dirty="0" smtClean="0">
              <a:solidFill>
                <a:srgbClr val="FFFF66"/>
              </a:solidFill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569325" cy="4467225"/>
          </a:xfrm>
        </p:spPr>
        <p:txBody>
          <a:bodyPr/>
          <a:lstStyle/>
          <a:p>
            <a:pPr algn="ctr" eaLnBrk="1" hangingPunct="1">
              <a:buFont typeface="Wingdings" pitchFamily="2" charset="2"/>
              <a:buChar char="Ø"/>
              <a:defRPr/>
            </a:pPr>
            <a:r>
              <a:rPr lang="cs-CZ" altLang="cs-CZ" sz="2400" dirty="0" smtClean="0"/>
              <a:t>29 study </a:t>
            </a:r>
            <a:r>
              <a:rPr lang="cs-CZ" altLang="cs-CZ" sz="2400" dirty="0" err="1" smtClean="0"/>
              <a:t>places</a:t>
            </a:r>
            <a:endParaRPr lang="cs-CZ" altLang="cs-CZ" sz="2400" dirty="0" smtClean="0"/>
          </a:p>
          <a:p>
            <a:pPr algn="ctr" eaLnBrk="1" hangingPunct="1">
              <a:buFont typeface="Wingdings" pitchFamily="2" charset="2"/>
              <a:buChar char="Ø"/>
              <a:defRPr/>
            </a:pPr>
            <a:r>
              <a:rPr lang="cs-CZ" altLang="cs-CZ" sz="2400" dirty="0" smtClean="0"/>
              <a:t>Internet </a:t>
            </a:r>
            <a:r>
              <a:rPr lang="cs-CZ" altLang="cs-CZ" sz="2400" dirty="0" err="1" smtClean="0"/>
              <a:t>connection</a:t>
            </a:r>
            <a:endParaRPr lang="cs-CZ" altLang="cs-CZ" sz="2400" dirty="0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(</a:t>
            </a:r>
            <a:r>
              <a:rPr lang="cs-CZ" altLang="cs-CZ" sz="2400" dirty="0" err="1" smtClean="0"/>
              <a:t>wireless</a:t>
            </a:r>
            <a:r>
              <a:rPr lang="cs-CZ" altLang="cs-CZ" sz="2400" dirty="0" smtClean="0"/>
              <a:t> as </a:t>
            </a:r>
            <a:r>
              <a:rPr lang="cs-CZ" altLang="cs-CZ" sz="2400" dirty="0" err="1" smtClean="0"/>
              <a:t>well</a:t>
            </a:r>
            <a:r>
              <a:rPr lang="cs-CZ" altLang="cs-CZ" sz="2400" dirty="0" smtClean="0"/>
              <a:t> as </a:t>
            </a:r>
            <a:r>
              <a:rPr lang="cs-CZ" altLang="cs-CZ" sz="2400" dirty="0" err="1" smtClean="0"/>
              <a:t>through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cable</a:t>
            </a:r>
            <a:r>
              <a:rPr lang="cs-CZ" altLang="cs-CZ" sz="2400" dirty="0" smtClean="0"/>
              <a:t>)    </a:t>
            </a:r>
            <a:r>
              <a:rPr lang="cs-CZ" altLang="cs-CZ" sz="2400" dirty="0"/>
              <a:t>	</a:t>
            </a:r>
          </a:p>
          <a:p>
            <a:pPr algn="ctr" eaLnBrk="1" hangingPunct="1">
              <a:buFont typeface="Wingdings" pitchFamily="2" charset="2"/>
              <a:buChar char="Ø"/>
              <a:defRPr/>
            </a:pPr>
            <a:r>
              <a:rPr lang="cs-CZ" altLang="cs-CZ" sz="2400" dirty="0" smtClean="0"/>
              <a:t>Copy </a:t>
            </a:r>
            <a:r>
              <a:rPr lang="cs-CZ" altLang="cs-CZ" sz="2400" dirty="0" err="1" smtClean="0"/>
              <a:t>machine</a:t>
            </a:r>
            <a:endParaRPr lang="cs-CZ" altLang="cs-CZ" sz="2400" dirty="0" smtClean="0"/>
          </a:p>
          <a:p>
            <a:pPr algn="ctr" eaLnBrk="1" hangingPunct="1">
              <a:buFont typeface="Wingdings" pitchFamily="2" charset="2"/>
              <a:buChar char="Ø"/>
              <a:defRPr/>
            </a:pPr>
            <a:r>
              <a:rPr lang="cs-CZ" altLang="cs-CZ" sz="2400" dirty="0" smtClean="0"/>
              <a:t>Scanner</a:t>
            </a:r>
          </a:p>
          <a:p>
            <a:pPr algn="ctr" eaLnBrk="1" hangingPunct="1">
              <a:buFont typeface="Wingdings" pitchFamily="2" charset="2"/>
              <a:buChar char="Ø"/>
              <a:defRPr/>
            </a:pPr>
            <a:r>
              <a:rPr lang="cs-CZ" altLang="cs-CZ" sz="2400" dirty="0" smtClean="0"/>
              <a:t>2 </a:t>
            </a:r>
            <a:r>
              <a:rPr lang="cs-CZ" sz="2400" dirty="0" err="1"/>
              <a:t>multimedia</a:t>
            </a:r>
            <a:r>
              <a:rPr lang="cs-CZ" sz="2400" dirty="0"/>
              <a:t> </a:t>
            </a:r>
            <a:r>
              <a:rPr lang="cs-CZ" sz="2400" dirty="0" err="1" smtClean="0"/>
              <a:t>workplace</a:t>
            </a:r>
            <a:r>
              <a:rPr lang="cs-CZ" sz="2400" dirty="0" smtClean="0"/>
              <a:t> (TV, DVD, </a:t>
            </a:r>
            <a:r>
              <a:rPr lang="cs-CZ" sz="2400" dirty="0" err="1" smtClean="0"/>
              <a:t>videorecorder</a:t>
            </a:r>
            <a:r>
              <a:rPr lang="cs-CZ" sz="2400" dirty="0" smtClean="0"/>
              <a:t>)</a:t>
            </a:r>
            <a:r>
              <a:rPr lang="cs-CZ" altLang="cs-CZ" sz="2400" dirty="0" smtClean="0"/>
              <a:t>.</a:t>
            </a:r>
            <a:endParaRPr lang="cs-CZ" altLang="cs-CZ" sz="2400" dirty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</p:txBody>
      </p:sp>
      <p:pic>
        <p:nvPicPr>
          <p:cNvPr id="6148" name="Picture 4" descr="DSC077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025" b="53542"/>
          <a:stretch>
            <a:fillRect/>
          </a:stretch>
        </p:blipFill>
        <p:spPr bwMode="auto">
          <a:xfrm>
            <a:off x="806450" y="4437063"/>
            <a:ext cx="2159000" cy="169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DSC0769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638" y="4456113"/>
            <a:ext cx="2438400" cy="169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4" descr="100_155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313" y="4411663"/>
            <a:ext cx="2543175" cy="169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nihovna 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765175"/>
            <a:ext cx="806450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err="1" smtClean="0">
                <a:solidFill>
                  <a:srgbClr val="FFFF66"/>
                </a:solidFill>
              </a:rPr>
              <a:t>Book</a:t>
            </a:r>
            <a:r>
              <a:rPr lang="cs-CZ" altLang="cs-CZ" dirty="0" smtClean="0">
                <a:solidFill>
                  <a:srgbClr val="FFFF66"/>
                </a:solidFill>
              </a:rPr>
              <a:t> </a:t>
            </a:r>
            <a:r>
              <a:rPr lang="cs-CZ" altLang="cs-CZ" dirty="0" err="1" smtClean="0">
                <a:solidFill>
                  <a:srgbClr val="FFFF66"/>
                </a:solidFill>
              </a:rPr>
              <a:t>Categories</a:t>
            </a:r>
            <a:endParaRPr lang="cs-CZ" altLang="cs-CZ" dirty="0" smtClean="0">
              <a:solidFill>
                <a:srgbClr val="FFFF66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000" b="1" dirty="0" smtClean="0"/>
              <a:t>Reference </a:t>
            </a:r>
            <a:r>
              <a:rPr lang="cs-CZ" altLang="cs-CZ" sz="3000" b="1" dirty="0" err="1" smtClean="0"/>
              <a:t>Section</a:t>
            </a:r>
            <a:r>
              <a:rPr lang="cs-CZ" altLang="cs-CZ" sz="3000" b="1" dirty="0" smtClean="0"/>
              <a:t> - </a:t>
            </a:r>
            <a:r>
              <a:rPr lang="cs-CZ" altLang="cs-CZ" sz="2000" b="1" dirty="0" err="1" smtClean="0"/>
              <a:t>it‘s</a:t>
            </a:r>
            <a:r>
              <a:rPr lang="cs-CZ" altLang="cs-CZ" sz="2000" b="1" dirty="0" smtClean="0"/>
              <a:t> not </a:t>
            </a:r>
            <a:r>
              <a:rPr lang="cs-CZ" altLang="cs-CZ" sz="2000" b="1" dirty="0" err="1" smtClean="0"/>
              <a:t>possible</a:t>
            </a:r>
            <a:r>
              <a:rPr lang="cs-CZ" altLang="cs-CZ" sz="2000" b="1" dirty="0" smtClean="0"/>
              <a:t> to </a:t>
            </a:r>
            <a:r>
              <a:rPr lang="cs-CZ" altLang="cs-CZ" sz="2000" b="1" dirty="0" err="1" smtClean="0"/>
              <a:t>take</a:t>
            </a:r>
            <a:r>
              <a:rPr lang="cs-CZ" altLang="cs-CZ" sz="2000" b="1" dirty="0" smtClean="0"/>
              <a:t> these </a:t>
            </a:r>
            <a:r>
              <a:rPr lang="cs-CZ" altLang="cs-CZ" sz="2000" b="1" dirty="0" err="1" smtClean="0"/>
              <a:t>books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away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from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the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library</a:t>
            </a:r>
            <a:r>
              <a:rPr lang="cs-CZ" altLang="cs-CZ" sz="2000" b="1" dirty="0"/>
              <a:t>.</a:t>
            </a:r>
            <a:r>
              <a:rPr lang="cs-CZ" altLang="cs-CZ" sz="2000" b="1" dirty="0" smtClean="0"/>
              <a:t> (</a:t>
            </a:r>
            <a:r>
              <a:rPr lang="cs-CZ" altLang="cs-CZ" sz="2000" b="1" dirty="0" err="1" smtClean="0"/>
              <a:t>Books</a:t>
            </a:r>
            <a:r>
              <a:rPr lang="cs-CZ" altLang="cs-CZ" sz="2000" b="1" dirty="0" smtClean="0"/>
              <a:t>  </a:t>
            </a:r>
            <a:r>
              <a:rPr lang="cs-CZ" altLang="cs-CZ" sz="2000" b="1" dirty="0" err="1" smtClean="0"/>
              <a:t>with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red</a:t>
            </a:r>
            <a:r>
              <a:rPr lang="cs-CZ" altLang="cs-CZ" sz="2000" b="1" dirty="0" smtClean="0"/>
              <a:t> label.)</a:t>
            </a:r>
            <a:endParaRPr lang="cs-CZ" altLang="cs-CZ" sz="2000" dirty="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cs-CZ" altLang="cs-CZ" sz="2000" dirty="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000" b="1" dirty="0" err="1" smtClean="0"/>
              <a:t>External</a:t>
            </a:r>
            <a:r>
              <a:rPr lang="cs-CZ" altLang="cs-CZ" sz="3000" b="1" dirty="0" smtClean="0"/>
              <a:t> </a:t>
            </a:r>
            <a:r>
              <a:rPr lang="cs-CZ" altLang="cs-CZ" sz="3000" b="1" dirty="0" err="1" smtClean="0"/>
              <a:t>loan</a:t>
            </a:r>
            <a:r>
              <a:rPr lang="cs-CZ" altLang="cs-CZ" sz="3000" b="1" dirty="0" smtClean="0"/>
              <a:t> </a:t>
            </a:r>
            <a:r>
              <a:rPr lang="cs-CZ" altLang="cs-CZ" sz="3000" b="1" dirty="0" err="1" smtClean="0"/>
              <a:t>books</a:t>
            </a:r>
            <a:r>
              <a:rPr lang="cs-CZ" altLang="cs-CZ" sz="3000" b="1" dirty="0" smtClean="0"/>
              <a:t> - </a:t>
            </a:r>
            <a:r>
              <a:rPr lang="cs-CZ" altLang="cs-CZ" sz="2000" b="1" dirty="0" err="1"/>
              <a:t>it‘s</a:t>
            </a:r>
            <a:r>
              <a:rPr lang="cs-CZ" altLang="cs-CZ" sz="2000" b="1" dirty="0"/>
              <a:t> </a:t>
            </a:r>
            <a:r>
              <a:rPr lang="cs-CZ" altLang="cs-CZ" sz="2000" b="1" dirty="0" err="1" smtClean="0"/>
              <a:t>possible</a:t>
            </a:r>
            <a:r>
              <a:rPr lang="cs-CZ" altLang="cs-CZ" sz="2000" b="1" dirty="0" smtClean="0"/>
              <a:t> to </a:t>
            </a:r>
            <a:r>
              <a:rPr lang="cs-CZ" altLang="cs-CZ" sz="2000" b="1" dirty="0" err="1" smtClean="0"/>
              <a:t>borrow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them</a:t>
            </a:r>
            <a:r>
              <a:rPr lang="cs-CZ" altLang="cs-CZ" sz="2000" b="1" dirty="0" smtClean="0"/>
              <a:t> on 30 </a:t>
            </a:r>
            <a:r>
              <a:rPr lang="cs-CZ" altLang="cs-CZ" sz="2000" b="1" dirty="0" err="1" smtClean="0"/>
              <a:t>days</a:t>
            </a:r>
            <a:r>
              <a:rPr lang="cs-CZ" altLang="cs-CZ" sz="2000" b="1" dirty="0" smtClean="0"/>
              <a:t>. </a:t>
            </a:r>
            <a:r>
              <a:rPr lang="cs-CZ" altLang="cs-CZ" sz="2000" b="1" dirty="0" err="1" smtClean="0"/>
              <a:t>This</a:t>
            </a:r>
            <a:r>
              <a:rPr lang="cs-CZ" altLang="cs-CZ" sz="2000" b="1" dirty="0" smtClean="0"/>
              <a:t> period </a:t>
            </a:r>
            <a:r>
              <a:rPr lang="cs-CZ" altLang="cs-CZ" sz="2000" b="1" dirty="0" err="1" smtClean="0"/>
              <a:t>can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be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renewed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when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there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aren‘t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any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reservation</a:t>
            </a:r>
            <a:r>
              <a:rPr lang="cs-CZ" altLang="cs-CZ" sz="2000" b="1" dirty="0" smtClean="0"/>
              <a:t> on </a:t>
            </a:r>
            <a:r>
              <a:rPr lang="cs-CZ" altLang="cs-CZ" sz="2000" b="1" dirty="0" err="1" smtClean="0"/>
              <a:t>the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borrowed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materials</a:t>
            </a:r>
            <a:r>
              <a:rPr lang="cs-CZ" altLang="cs-CZ" sz="2000" b="1" dirty="0" smtClean="0"/>
              <a:t>.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Books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with</a:t>
            </a:r>
            <a:r>
              <a:rPr lang="cs-CZ" altLang="cs-CZ" sz="2000" b="1" dirty="0"/>
              <a:t> </a:t>
            </a:r>
            <a:r>
              <a:rPr lang="cs-CZ" altLang="cs-CZ" sz="2000" b="1" dirty="0" err="1" smtClean="0"/>
              <a:t>white</a:t>
            </a:r>
            <a:r>
              <a:rPr lang="cs-CZ" altLang="cs-CZ" sz="2000" b="1" dirty="0" smtClean="0"/>
              <a:t> </a:t>
            </a:r>
            <a:r>
              <a:rPr lang="cs-CZ" altLang="cs-CZ" sz="2000" b="1" dirty="0"/>
              <a:t>label.)</a:t>
            </a:r>
            <a:endParaRPr lang="cs-CZ" altLang="cs-CZ" sz="2000" dirty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cs-CZ" altLang="cs-CZ" sz="3000" b="1" dirty="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000" b="1" dirty="0" err="1" smtClean="0"/>
              <a:t>Items</a:t>
            </a:r>
            <a:r>
              <a:rPr lang="cs-CZ" altLang="cs-CZ" sz="3000" b="1" dirty="0" smtClean="0"/>
              <a:t> </a:t>
            </a:r>
            <a:r>
              <a:rPr lang="cs-CZ" altLang="cs-CZ" sz="3000" b="1" dirty="0" err="1" smtClean="0"/>
              <a:t>for</a:t>
            </a:r>
            <a:r>
              <a:rPr lang="cs-CZ" altLang="cs-CZ" sz="3000" b="1" dirty="0" smtClean="0"/>
              <a:t> </a:t>
            </a:r>
            <a:r>
              <a:rPr lang="cs-CZ" altLang="cs-CZ" sz="3000" b="1" dirty="0" err="1" smtClean="0"/>
              <a:t>short</a:t>
            </a:r>
            <a:r>
              <a:rPr lang="cs-CZ" altLang="cs-CZ" sz="3000" b="1" dirty="0" smtClean="0"/>
              <a:t>-term </a:t>
            </a:r>
            <a:r>
              <a:rPr lang="cs-CZ" altLang="cs-CZ" sz="3000" b="1" dirty="0" err="1" smtClean="0"/>
              <a:t>borrowing</a:t>
            </a:r>
            <a:r>
              <a:rPr lang="cs-CZ" altLang="cs-CZ" sz="3000" b="1" dirty="0" smtClean="0"/>
              <a:t> –</a:t>
            </a:r>
            <a:r>
              <a:rPr lang="cs-CZ" altLang="cs-CZ" b="1" dirty="0" smtClean="0"/>
              <a:t> </a:t>
            </a:r>
            <a:r>
              <a:rPr lang="cs-CZ" altLang="cs-CZ" sz="2000" b="1" dirty="0" smtClean="0"/>
              <a:t>14 </a:t>
            </a:r>
            <a:r>
              <a:rPr lang="cs-CZ" altLang="cs-CZ" sz="2000" b="1" dirty="0" err="1" smtClean="0"/>
              <a:t>days</a:t>
            </a:r>
            <a:endParaRPr lang="cs-CZ" altLang="cs-CZ" sz="2000" b="1" dirty="0" smtClean="0"/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cs-CZ" altLang="cs-CZ" sz="2000" b="1" dirty="0" smtClean="0"/>
              <a:t>     (fiction in </a:t>
            </a:r>
            <a:r>
              <a:rPr lang="cs-CZ" altLang="cs-CZ" sz="2000" b="1" dirty="0" err="1" smtClean="0"/>
              <a:t>the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Central</a:t>
            </a:r>
            <a:r>
              <a:rPr lang="cs-CZ" altLang="cs-CZ" sz="2000" b="1" dirty="0" smtClean="0"/>
              <a:t> University </a:t>
            </a:r>
            <a:r>
              <a:rPr lang="cs-CZ" altLang="cs-CZ" sz="2000" b="1" dirty="0" err="1" smtClean="0"/>
              <a:t>Library</a:t>
            </a:r>
            <a:r>
              <a:rPr lang="cs-CZ" altLang="cs-CZ" sz="2000" b="1" dirty="0" smtClean="0"/>
              <a:t>) </a:t>
            </a:r>
            <a:endParaRPr lang="cs-CZ" altLang="cs-CZ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dirty="0" err="1" smtClean="0">
                <a:solidFill>
                  <a:srgbClr val="FFFF66"/>
                </a:solidFill>
              </a:rPr>
              <a:t>How</a:t>
            </a:r>
            <a:r>
              <a:rPr lang="cs-CZ" altLang="cs-CZ" sz="3600" dirty="0" smtClean="0">
                <a:solidFill>
                  <a:srgbClr val="FFFF66"/>
                </a:solidFill>
              </a:rPr>
              <a:t> many </a:t>
            </a:r>
            <a:r>
              <a:rPr lang="cs-CZ" altLang="cs-CZ" sz="3600" dirty="0" err="1" smtClean="0">
                <a:solidFill>
                  <a:srgbClr val="FFFF66"/>
                </a:solidFill>
              </a:rPr>
              <a:t>books</a:t>
            </a:r>
            <a:r>
              <a:rPr lang="cs-CZ" altLang="cs-CZ" sz="3600" dirty="0" smtClean="0">
                <a:solidFill>
                  <a:srgbClr val="FFFF66"/>
                </a:solidFill>
              </a:rPr>
              <a:t> </a:t>
            </a:r>
            <a:r>
              <a:rPr lang="cs-CZ" altLang="cs-CZ" sz="3600" dirty="0" err="1" smtClean="0">
                <a:solidFill>
                  <a:srgbClr val="FFFF66"/>
                </a:solidFill>
              </a:rPr>
              <a:t>can</a:t>
            </a:r>
            <a:r>
              <a:rPr lang="cs-CZ" altLang="cs-CZ" sz="3600" dirty="0" smtClean="0">
                <a:solidFill>
                  <a:srgbClr val="FFFF66"/>
                </a:solidFill>
              </a:rPr>
              <a:t> </a:t>
            </a:r>
            <a:r>
              <a:rPr lang="cs-CZ" altLang="cs-CZ" sz="3600" dirty="0" err="1" smtClean="0">
                <a:solidFill>
                  <a:srgbClr val="FFFF66"/>
                </a:solidFill>
              </a:rPr>
              <a:t>you</a:t>
            </a:r>
            <a:r>
              <a:rPr lang="cs-CZ" altLang="cs-CZ" sz="3600" dirty="0" smtClean="0">
                <a:solidFill>
                  <a:srgbClr val="FFFF66"/>
                </a:solidFill>
              </a:rPr>
              <a:t> </a:t>
            </a:r>
            <a:r>
              <a:rPr lang="cs-CZ" altLang="cs-CZ" sz="3600" dirty="0" err="1" smtClean="0">
                <a:solidFill>
                  <a:srgbClr val="FFFF66"/>
                </a:solidFill>
              </a:rPr>
              <a:t>borrow</a:t>
            </a:r>
            <a:r>
              <a:rPr lang="cs-CZ" altLang="cs-CZ" sz="3600" dirty="0" smtClean="0">
                <a:solidFill>
                  <a:srgbClr val="FFFF66"/>
                </a:solidFill>
              </a:rPr>
              <a:t> </a:t>
            </a:r>
            <a:br>
              <a:rPr lang="cs-CZ" altLang="cs-CZ" sz="3600" dirty="0" smtClean="0">
                <a:solidFill>
                  <a:srgbClr val="FFFF66"/>
                </a:solidFill>
              </a:rPr>
            </a:br>
            <a:r>
              <a:rPr lang="cs-CZ" altLang="cs-CZ" sz="3600" dirty="0" smtClean="0">
                <a:solidFill>
                  <a:srgbClr val="FFFF66"/>
                </a:solidFill>
              </a:rPr>
              <a:t>and </a:t>
            </a:r>
            <a:r>
              <a:rPr lang="cs-CZ" altLang="cs-CZ" sz="3600" dirty="0" err="1" smtClean="0">
                <a:solidFill>
                  <a:srgbClr val="FFFF66"/>
                </a:solidFill>
              </a:rPr>
              <a:t>for</a:t>
            </a:r>
            <a:r>
              <a:rPr lang="cs-CZ" altLang="cs-CZ" sz="3600" dirty="0" smtClean="0">
                <a:solidFill>
                  <a:srgbClr val="FFFF66"/>
                </a:solidFill>
              </a:rPr>
              <a:t> </a:t>
            </a:r>
            <a:r>
              <a:rPr lang="cs-CZ" altLang="cs-CZ" sz="3600" dirty="0" err="1" smtClean="0">
                <a:solidFill>
                  <a:srgbClr val="FFFF66"/>
                </a:solidFill>
              </a:rPr>
              <a:t>how</a:t>
            </a:r>
            <a:r>
              <a:rPr lang="cs-CZ" altLang="cs-CZ" sz="3600" dirty="0" smtClean="0">
                <a:solidFill>
                  <a:srgbClr val="FFFF66"/>
                </a:solidFill>
              </a:rPr>
              <a:t> long?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65400"/>
            <a:ext cx="8229600" cy="353060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Ø"/>
              <a:defRPr/>
            </a:pPr>
            <a:r>
              <a:rPr lang="cs-CZ" altLang="cs-CZ" sz="2400" b="1" dirty="0" err="1" smtClean="0"/>
              <a:t>You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can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borrow</a:t>
            </a:r>
            <a:r>
              <a:rPr lang="cs-CZ" altLang="cs-CZ" sz="2400" b="1" dirty="0" smtClean="0"/>
              <a:t> up  15 </a:t>
            </a:r>
            <a:r>
              <a:rPr lang="cs-CZ" altLang="cs-CZ" sz="2400" b="1" dirty="0" err="1" smtClean="0"/>
              <a:t>items</a:t>
            </a:r>
            <a:r>
              <a:rPr lang="cs-CZ" altLang="cs-CZ" sz="2400" b="1" dirty="0" smtClean="0"/>
              <a:t> (</a:t>
            </a:r>
            <a:r>
              <a:rPr lang="cs-CZ" altLang="cs-CZ" sz="2400" b="1" dirty="0" err="1" smtClean="0"/>
              <a:t>books</a:t>
            </a:r>
            <a:r>
              <a:rPr lang="cs-CZ" altLang="cs-CZ" sz="2400" b="1" dirty="0" smtClean="0"/>
              <a:t>, </a:t>
            </a:r>
            <a:r>
              <a:rPr lang="cs-CZ" altLang="cs-CZ" sz="2400" b="1" dirty="0" err="1" smtClean="0"/>
              <a:t>documents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etc</a:t>
            </a:r>
            <a:r>
              <a:rPr lang="cs-CZ" altLang="cs-CZ" sz="2400" b="1" dirty="0" smtClean="0"/>
              <a:t>., </a:t>
            </a:r>
            <a:r>
              <a:rPr lang="cs-CZ" altLang="cs-CZ" sz="2400" b="1" dirty="0" err="1" smtClean="0"/>
              <a:t>altogether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from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all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the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libraries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of</a:t>
            </a:r>
            <a:r>
              <a:rPr lang="cs-CZ" altLang="cs-CZ" sz="2400" b="1" dirty="0" smtClean="0"/>
              <a:t> Palacký University).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endParaRPr lang="cs-CZ" altLang="cs-CZ" sz="2400" b="1" dirty="0"/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cs-CZ" altLang="cs-CZ" sz="2400" b="1" dirty="0" err="1" smtClean="0"/>
              <a:t>The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books</a:t>
            </a:r>
            <a:r>
              <a:rPr lang="cs-CZ" altLang="cs-CZ" sz="2400" b="1" dirty="0" smtClean="0"/>
              <a:t> are lent </a:t>
            </a:r>
            <a:r>
              <a:rPr lang="cs-CZ" altLang="cs-CZ" sz="2400" b="1" dirty="0" err="1" smtClean="0"/>
              <a:t>usually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for</a:t>
            </a:r>
            <a:r>
              <a:rPr lang="cs-CZ" altLang="cs-CZ" sz="2400" b="1" dirty="0" smtClean="0"/>
              <a:t> 30 </a:t>
            </a:r>
            <a:r>
              <a:rPr lang="cs-CZ" altLang="cs-CZ" sz="2400" b="1" dirty="0" err="1" smtClean="0"/>
              <a:t>days</a:t>
            </a:r>
            <a:r>
              <a:rPr lang="cs-CZ" altLang="cs-CZ" sz="2400" b="1" dirty="0" smtClean="0"/>
              <a:t>.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endParaRPr lang="cs-CZ" altLang="cs-CZ" sz="2400" b="1" dirty="0"/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cs-CZ" altLang="cs-CZ" sz="2400" b="1" dirty="0" err="1" smtClean="0"/>
              <a:t>You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can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renew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this</a:t>
            </a:r>
            <a:r>
              <a:rPr lang="cs-CZ" altLang="cs-CZ" sz="2400" b="1" dirty="0" smtClean="0"/>
              <a:t> period </a:t>
            </a:r>
            <a:r>
              <a:rPr lang="cs-CZ" altLang="cs-CZ" sz="2400" b="1" dirty="0" err="1" smtClean="0"/>
              <a:t>thrice</a:t>
            </a:r>
            <a:r>
              <a:rPr lang="cs-CZ" altLang="cs-CZ" sz="2400" b="1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1081088"/>
          </a:xfrm>
        </p:spPr>
        <p:txBody>
          <a:bodyPr/>
          <a:lstStyle/>
          <a:p>
            <a:pPr>
              <a:defRPr/>
            </a:pPr>
            <a:r>
              <a:rPr lang="cs-CZ" sz="4000" dirty="0" err="1" smtClean="0">
                <a:solidFill>
                  <a:srgbClr val="FFFF00"/>
                </a:solidFill>
              </a:rPr>
              <a:t>Penalties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550" y="1341438"/>
            <a:ext cx="7488238" cy="47545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bg1"/>
              </a:buClr>
              <a:buFont typeface="Wingdings" pitchFamily="2" charset="2"/>
              <a:buChar char="Ø"/>
              <a:defRPr/>
            </a:pPr>
            <a:endParaRPr lang="cs-CZ" altLang="cs-CZ" sz="2400" dirty="0" smtClean="0">
              <a:effectLst/>
              <a:latin typeface="+mj-lt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exceeds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agreed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loan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period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penalty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Czk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borrowed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item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books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documents</a:t>
            </a: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cs-CZ" alt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hlinkClick r:id="rId2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1135</TotalTime>
  <Words>419</Words>
  <Application>Microsoft Office PowerPoint</Application>
  <PresentationFormat>Předvádění na obrazovce (4:3)</PresentationFormat>
  <Paragraphs>87</Paragraphs>
  <Slides>14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Tahoma</vt:lpstr>
      <vt:lpstr>Arial</vt:lpstr>
      <vt:lpstr>Wingdings</vt:lpstr>
      <vt:lpstr>Comic Sans MS</vt:lpstr>
      <vt:lpstr>Textura</vt:lpstr>
      <vt:lpstr>The Library of  Sts Cyril and Methodius  Faculty of Theology</vt:lpstr>
      <vt:lpstr>Staff</vt:lpstr>
      <vt:lpstr>Office Hours</vt:lpstr>
      <vt:lpstr> Professional Profile of Library Fund</vt:lpstr>
      <vt:lpstr>Equipment</vt:lpstr>
      <vt:lpstr>Prezentace aplikace PowerPoint</vt:lpstr>
      <vt:lpstr>Book Categories</vt:lpstr>
      <vt:lpstr>How many books can you borrow  and for how long?</vt:lpstr>
      <vt:lpstr>Penalties</vt:lpstr>
      <vt:lpstr>To borrow a book in our library  you need an ISIC!</vt:lpstr>
      <vt:lpstr>Important Information</vt:lpstr>
      <vt:lpstr>Self-Service Copying and Printing</vt:lpstr>
      <vt:lpstr>Sale of books</vt:lpstr>
      <vt:lpstr>Prezentace aplikace PowerPoint</vt:lpstr>
    </vt:vector>
  </TitlesOfParts>
  <Company>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Knihovna CMTF UP</dc:title>
  <dc:creator>uzivatel</dc:creator>
  <cp:lastModifiedBy>Frycova Hana</cp:lastModifiedBy>
  <cp:revision>40</cp:revision>
  <cp:lastPrinted>2014-10-15T09:58:12Z</cp:lastPrinted>
  <dcterms:created xsi:type="dcterms:W3CDTF">2008-09-13T07:51:09Z</dcterms:created>
  <dcterms:modified xsi:type="dcterms:W3CDTF">2017-01-31T13:23:40Z</dcterms:modified>
</cp:coreProperties>
</file>