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92" r:id="rId4"/>
    <p:sldId id="257" r:id="rId5"/>
    <p:sldId id="283" r:id="rId6"/>
    <p:sldId id="259" r:id="rId7"/>
    <p:sldId id="260" r:id="rId8"/>
    <p:sldId id="262" r:id="rId9"/>
    <p:sldId id="281" r:id="rId10"/>
    <p:sldId id="287" r:id="rId11"/>
    <p:sldId id="261" r:id="rId12"/>
    <p:sldId id="263" r:id="rId13"/>
    <p:sldId id="286" r:id="rId14"/>
    <p:sldId id="280" r:id="rId15"/>
    <p:sldId id="293" r:id="rId16"/>
    <p:sldId id="266" r:id="rId17"/>
    <p:sldId id="275" r:id="rId18"/>
    <p:sldId id="274" r:id="rId19"/>
    <p:sldId id="279" r:id="rId20"/>
    <p:sldId id="288" r:id="rId21"/>
    <p:sldId id="282" r:id="rId22"/>
  </p:sldIdLst>
  <p:sldSz cx="9144000" cy="6858000" type="screen4x3"/>
  <p:notesSz cx="9874250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7" autoAdjust="0"/>
    <p:restoredTop sz="9466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0AB9E7-CB51-4DC5-9081-F9F89E87587B}" type="datetimeFigureOut">
              <a:rPr lang="cs-CZ"/>
              <a:pPr>
                <a:defRPr/>
              </a:pPr>
              <a:t>05.09.2022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0B3913-4598-4C6C-BB5A-DA69D5B2B6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0DE910-7E33-4105-AAC1-6CC1D9F079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7FBA3-B276-4A29-99AE-2EC2935283B1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E4CE9-1A74-478B-BD88-0809A1650DE3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6068B2-20F7-4164-9EF0-04ABF420B8C2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7430E8-4080-4D1E-BF86-F6E158A5F31D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216B28-CE05-49E4-BC55-23AB3B990849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8DE302-AA84-42C3-A3F7-4C2B192517EB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14995-33BC-4EFA-A130-23C0D94E7A11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397631-FC36-411A-BA0C-AB13F0CC8C1D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2FA92-78FD-49CA-AE16-2C4F02883831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47C737-5B09-485B-AEED-946298F91E6D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FAA6F5-6D2B-4D33-9AFB-4F3D4DB505D3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445BC-2AAD-40BE-969A-776BE0665AA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8016FC-1B08-43D4-A9DA-D59FFBEBACED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5D7B0A-3E41-42B7-8904-FABC56B27CAB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996A-B6E7-471E-8CC0-AFF034DD06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19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B083-C25F-4C3C-821A-159B4C2F45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333B-D71D-4BBF-ABD5-9B19A1520E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611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2385-D789-428F-B7FD-4208F52C44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16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A81E-69A4-45B6-BA42-D8149E87B0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163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C9AD-37CB-4C6F-BD62-137AF0C249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6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DD692-9208-449F-8398-2BB93FD2EB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78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611A-45FD-495A-AC25-79BFFF2D85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3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25FC-CDBF-418A-A413-79D109E24C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98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AC0F-E4FC-43C0-9BE6-5C21576BDF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970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ECF6-96A7-4857-A267-58B45D2E27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914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E0A6-D939-4C15-9A92-3EFD81A60F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83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623B26-9AE3-4398-A17D-6F855033C7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ol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l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upol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Knihovna CMTF UP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628775"/>
            <a:ext cx="6400800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Ú</a:t>
            </a:r>
            <a:r>
              <a:rPr lang="cs-CZ" altLang="cs-CZ" dirty="0" smtClean="0"/>
              <a:t>vodní průvodce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4100" name="Picture 4" descr="P2200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/>
            </a:r>
            <a:br>
              <a:rPr lang="cs-CZ" altLang="cs-CZ" sz="4000" smtClean="0"/>
            </a:b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276600" y="476250"/>
            <a:ext cx="3351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Informační zdroje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229600" cy="46799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Doporučujeme Vaší pozornosti také odkaz na        </a:t>
            </a:r>
            <a:r>
              <a:rPr lang="cs-CZ" altLang="cs-CZ" sz="2800" u="sng" dirty="0" smtClean="0"/>
              <a:t>E-zdroje</a:t>
            </a:r>
            <a:r>
              <a:rPr lang="cs-CZ" altLang="cs-CZ" sz="2800" dirty="0" smtClean="0"/>
              <a:t>.   Najdete tam seznam databází zakoupených KUP ale i volně  dostupných. </a:t>
            </a:r>
            <a:r>
              <a:rPr lang="cs-CZ" altLang="cs-CZ" sz="2400" b="1" dirty="0" smtClean="0"/>
              <a:t> </a:t>
            </a:r>
            <a:r>
              <a:rPr lang="cs-CZ" altLang="cs-CZ" sz="2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Na stránkách Knihovny UP najdete i další užitečné informace -  otevírací doby knihovny, knihovní řád apod.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800" dirty="0"/>
              <a:t>Doporučujeme si stránky knihovny pozorně projít. A zejména Vás zveme navštívit  stránky Knihovny CMTF.</a:t>
            </a:r>
            <a:r>
              <a:rPr lang="cs-CZ" altLang="cs-CZ" sz="2800" dirty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Kategorie čtenářů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000" dirty="0" smtClean="0"/>
              <a:t>Kategorie „A“ - maximální počet výpůjček 20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/>
              <a:t>(učitelé, vědečtí pracovníci a účastníci doktorandského studia UP)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000" dirty="0" smtClean="0">
                <a:solidFill>
                  <a:srgbClr val="FFFF66"/>
                </a:solidFill>
              </a:rPr>
              <a:t>Kategorie „B“ - maximální počet výpůjček 15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>
                <a:solidFill>
                  <a:srgbClr val="FFFF66"/>
                </a:solidFill>
              </a:rPr>
              <a:t>	(studenti, zaměstnanci a absolventi UP)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800" dirty="0" smtClean="0"/>
              <a:t>Kategorie „C“ – bez možnosti absenční výpůjčky </a:t>
            </a:r>
            <a:r>
              <a:rPr lang="cs-CZ" altLang="cs-CZ" sz="2000" dirty="0" smtClean="0"/>
              <a:t>(odborná veřejnost stojící mimo UP)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000" dirty="0" smtClean="0"/>
              <a:t>Kategorie „D“ - maximální počet výpůjček 5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/>
              <a:t>	(instituce, organizace, podniky, sdružení)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cs-CZ" altLang="cs-CZ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Kategorie knih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Prezenční výpůjčka – pouze do </a:t>
            </a:r>
            <a:r>
              <a:rPr lang="cs-CZ" altLang="cs-CZ" b="1" dirty="0" err="1" smtClean="0"/>
              <a:t>studobny</a:t>
            </a:r>
            <a:r>
              <a:rPr lang="cs-CZ" altLang="cs-CZ" b="1" dirty="0" smtClean="0"/>
              <a:t> (nelze půjčit domů)</a:t>
            </a:r>
            <a:r>
              <a:rPr lang="cs-CZ" altLang="cs-CZ" sz="3600" dirty="0" smtClean="0"/>
              <a:t> </a:t>
            </a:r>
            <a:r>
              <a:rPr lang="cs-CZ" altLang="cs-CZ" sz="2000" dirty="0" smtClean="0"/>
              <a:t>(knihy se signaturou na červeném podkladu, knihy z kateder, všechny časopisy, vybrané netištěné dokumenty – CD-ROM apod.)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altLang="cs-CZ" sz="2000" dirty="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Absenční výpůjčka</a:t>
            </a:r>
            <a:r>
              <a:rPr lang="cs-CZ" altLang="cs-CZ" sz="3600" dirty="0" smtClean="0"/>
              <a:t> – </a:t>
            </a:r>
            <a:r>
              <a:rPr lang="cs-CZ" altLang="cs-CZ" b="1" dirty="0" smtClean="0"/>
              <a:t>na 30 dní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b="1" dirty="0" smtClean="0"/>
              <a:t>Krátkodobá výpůjčka – na 14 dní </a:t>
            </a:r>
            <a:endParaRPr lang="cs-CZ" altLang="cs-CZ" sz="2000" b="1" dirty="0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/>
              <a:t>	(beletrie v Ústřední knihovně UP)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500" dirty="0" smtClean="0"/>
              <a:t>Knihy jsou v knihovně uloženy podle oborů – tematicky.  Ve volném výběru si je můžete vyhledávat sami. Seznam písmenných označení signatur naleznete na nástěnce v knihovně.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500" dirty="0" smtClean="0"/>
              <a:t>Knihy se signaturou X jsou umístěné ve skladu, kam uživatelé nemají přístup. Knihovnice je přinese na požádání. </a:t>
            </a:r>
            <a:r>
              <a:rPr lang="cs-CZ" altLang="cs-CZ" sz="2500" dirty="0" smtClean="0">
                <a:solidFill>
                  <a:srgbClr val="FFFF66"/>
                </a:solidFill>
              </a:rPr>
              <a:t>Funkce rezervace ze skladu v katalogu knihovny se týká titulů ze skladu ústřední knihovny</a:t>
            </a:r>
            <a:r>
              <a:rPr lang="cs-CZ" altLang="cs-CZ" sz="2500" dirty="0" smtClean="0"/>
              <a:t>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500" dirty="0" smtClean="0"/>
              <a:t>Vedle výpůjčního pultu je regál s časopisy. Jsou zde umístěna čísla aktuálních ročníků. Starší ročníky opět přinese knihovnice na požádání ze skladu.</a:t>
            </a:r>
          </a:p>
        </p:txBody>
      </p:sp>
      <p:pic>
        <p:nvPicPr>
          <p:cNvPr id="25603" name="Picture 4" descr="DSC07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43450"/>
            <a:ext cx="12969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100_15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43450"/>
            <a:ext cx="2309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P22001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43450"/>
            <a:ext cx="21574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Prodloužení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sz="4000" dirty="0" smtClean="0"/>
              <a:t>Výpůjčku si mohou uživatelé z řad studentů 3x prodloužit, není-li již překročena výpůjční doba a není-li prodlužovaný titul rezervován pro jiného čtenáře.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 smtClean="0">
                <a:solidFill>
                  <a:srgbClr val="FFFF00"/>
                </a:solidFill>
              </a:rPr>
              <a:t>Upozornění k výpůjčkám: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cs-CZ" altLang="cs-CZ" sz="2400" dirty="0" smtClean="0">
              <a:effectLst/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překročení výpůjční doby je čtenáři účtována pokuta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ve výši  </a:t>
            </a: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altLang="cs-CZ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,- Kč denně za každý </a:t>
            </a: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Knihovna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 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zasílá na univerzitní e-mailové adresy</a:t>
            </a:r>
            <a:r>
              <a:rPr lang="cs-CZ" altLang="cs-CZ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altLang="cs-CZ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uživatelů</a:t>
            </a:r>
            <a:r>
              <a:rPr lang="cs-CZ" altLang="cs-CZ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upozornění</a:t>
            </a:r>
            <a:r>
              <a:rPr lang="cs-CZ" altLang="cs-CZ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rezervace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připravené                	k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vyzvednutí a na konec výpůjční lhůty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	u vypůjčených dokumentů.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E-mailem jsou rozesílány upomínky (1.-5.) na nevrácené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uživatel si může 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nastavit přeposílání</a:t>
            </a:r>
            <a:r>
              <a:rPr lang="cs-CZ" altLang="cs-CZ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univerzitní 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e-mailové pošty na soukromou e-mailovou adresu: </a:t>
            </a:r>
            <a:r>
              <a:rPr lang="cs-CZ" alt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www.upol.cz</a:t>
            </a:r>
            <a:r>
              <a:rPr lang="cs-CZ" alt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alt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cs-CZ" alt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Portál </a:t>
            </a:r>
            <a:r>
              <a:rPr lang="cs-CZ" altLang="cs-CZ" sz="1400" b="1" dirty="0">
                <a:solidFill>
                  <a:srgbClr val="FFFF00"/>
                </a:solidFill>
                <a:effectLst/>
              </a:rPr>
              <a:t>-</a:t>
            </a:r>
            <a:r>
              <a:rPr lang="en-US" altLang="cs-CZ" sz="1400" b="1" dirty="0">
                <a:solidFill>
                  <a:srgbClr val="FFFF00"/>
                </a:solidFill>
                <a:effectLst/>
              </a:rPr>
              <a:t>&gt;</a:t>
            </a:r>
            <a:r>
              <a:rPr lang="cs-CZ" altLang="cs-CZ" sz="1400" b="1" dirty="0">
                <a:solidFill>
                  <a:srgbClr val="FFFF00"/>
                </a:solidFill>
                <a:effectLst/>
              </a:rPr>
              <a:t> Administrativa -</a:t>
            </a:r>
            <a:r>
              <a:rPr lang="en-US" altLang="cs-CZ" sz="1400" b="1" dirty="0">
                <a:solidFill>
                  <a:srgbClr val="FFFF00"/>
                </a:solidFill>
                <a:effectLst/>
              </a:rPr>
              <a:t>&gt;</a:t>
            </a:r>
            <a:r>
              <a:rPr lang="cs-CZ" altLang="cs-CZ" sz="1400" b="1" dirty="0">
                <a:solidFill>
                  <a:srgbClr val="FFFF00"/>
                </a:solidFill>
                <a:effectLst/>
              </a:rPr>
              <a:t> Návody a nápovědy -</a:t>
            </a:r>
            <a:r>
              <a:rPr lang="en-US" altLang="cs-CZ" sz="1400" b="1" dirty="0">
                <a:solidFill>
                  <a:srgbClr val="FFFF00"/>
                </a:solidFill>
                <a:effectLst/>
              </a:rPr>
              <a:t>&gt;</a:t>
            </a:r>
            <a:r>
              <a:rPr lang="cs-CZ" altLang="cs-CZ" sz="1400" b="1" dirty="0">
                <a:solidFill>
                  <a:srgbClr val="FFFF00"/>
                </a:solidFill>
                <a:effectLst/>
              </a:rPr>
              <a:t> E-mail pro studenty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2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600" smtClean="0"/>
              <a:t>Otevírací doby katedrových knihoven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mtClean="0"/>
              <a:t>	</a:t>
            </a:r>
            <a:r>
              <a:rPr lang="cs-CZ" altLang="cs-CZ" sz="3600" smtClean="0"/>
              <a:t>se </a:t>
            </a:r>
            <a:r>
              <a:rPr lang="cs-CZ" altLang="cs-CZ" sz="3600" u="sng" smtClean="0"/>
              <a:t>aktualizují v průběhu měsíce října</a:t>
            </a:r>
            <a:r>
              <a:rPr lang="cs-CZ" altLang="cs-CZ" sz="3600" smtClean="0"/>
              <a:t>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3600" smtClean="0"/>
              <a:t>	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600" smtClean="0"/>
              <a:t>Knihy z kateder lze studovat pouze prezenčně.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3600" smtClean="0"/>
              <a:t>	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600" smtClean="0"/>
              <a:t>Jsou primárně určeny pro vyučující</a:t>
            </a:r>
            <a:r>
              <a:rPr lang="cs-CZ" altLang="cs-CZ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Čtenářské konto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313"/>
            <a:ext cx="8928992" cy="4611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  <a:latin typeface="Tahoma 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latin typeface="Tahoma "/>
              </a:rPr>
              <a:t>Na webové stránce katalogu si můžete otevřít</a:t>
            </a:r>
            <a:r>
              <a:rPr lang="cs-CZ" altLang="cs-CZ" sz="2000" dirty="0">
                <a:solidFill>
                  <a:schemeClr val="hlink"/>
                </a:solidFill>
                <a:latin typeface="Tahoma "/>
              </a:rPr>
              <a:t> </a:t>
            </a:r>
            <a:r>
              <a:rPr lang="cs-CZ" altLang="cs-CZ" sz="2000" b="1" dirty="0">
                <a:solidFill>
                  <a:srgbClr val="FFFF00"/>
                </a:solidFill>
                <a:latin typeface="Tahoma "/>
              </a:rPr>
              <a:t>své čtenářské 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konto.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 smtClean="0">
              <a:solidFill>
                <a:srgbClr val="FFFF00"/>
              </a:solidFill>
              <a:latin typeface="Tahoma 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latin typeface="Tahoma "/>
                <a:hlinkClick r:id="rId3"/>
              </a:rPr>
              <a:t>www.upol.cz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 -</a:t>
            </a:r>
            <a:r>
              <a:rPr lang="en-US" altLang="cs-CZ" sz="2000" b="1" dirty="0" smtClean="0">
                <a:solidFill>
                  <a:srgbClr val="FFFF00"/>
                </a:solidFill>
                <a:latin typeface="Tahoma "/>
              </a:rPr>
              <a:t>&gt;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 Knihovna -</a:t>
            </a:r>
            <a:r>
              <a:rPr lang="en-US" altLang="cs-CZ" sz="2000" b="1" dirty="0" smtClean="0">
                <a:solidFill>
                  <a:srgbClr val="FFFF00"/>
                </a:solidFill>
                <a:latin typeface="Tahoma "/>
              </a:rPr>
              <a:t>&gt;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 Katalogy -</a:t>
            </a:r>
            <a:r>
              <a:rPr lang="en-US" altLang="cs-CZ" sz="2000" b="1" dirty="0" smtClean="0">
                <a:solidFill>
                  <a:srgbClr val="FFFF00"/>
                </a:solidFill>
                <a:latin typeface="Tahoma "/>
              </a:rPr>
              <a:t>&gt; 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 Souborný katalog -</a:t>
            </a:r>
            <a:r>
              <a:rPr lang="en-US" altLang="cs-CZ" sz="2000" b="1" dirty="0" smtClean="0">
                <a:solidFill>
                  <a:srgbClr val="FFFF00"/>
                </a:solidFill>
                <a:latin typeface="Tahoma "/>
              </a:rPr>
              <a:t>&gt; 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Přihlášení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000" b="1" dirty="0">
              <a:solidFill>
                <a:srgbClr val="FFFF00"/>
              </a:solidFill>
              <a:latin typeface="Tahoma 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Čtenářské konto aktivuje</a:t>
            </a:r>
            <a:r>
              <a:rPr lang="cs-CZ" altLang="cs-CZ" sz="2000" dirty="0" smtClean="0">
                <a:solidFill>
                  <a:srgbClr val="FFFF00"/>
                </a:solidFill>
                <a:latin typeface="Tahoma "/>
              </a:rPr>
              <a:t> </a:t>
            </a:r>
            <a:r>
              <a:rPr lang="cs-CZ" altLang="cs-CZ" sz="2000" dirty="0">
                <a:solidFill>
                  <a:srgbClr val="FFFF00"/>
                </a:solidFill>
                <a:latin typeface="Tahoma "/>
              </a:rPr>
              <a:t>na požádání 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knihovnice </a:t>
            </a:r>
            <a:r>
              <a:rPr lang="cs-CZ" altLang="cs-CZ" sz="2000" b="1" dirty="0">
                <a:solidFill>
                  <a:srgbClr val="FFFF00"/>
                </a:solidFill>
                <a:latin typeface="Tahoma "/>
              </a:rPr>
              <a:t>– </a:t>
            </a:r>
            <a:r>
              <a:rPr lang="cs-CZ" altLang="cs-CZ" sz="2000" b="1" dirty="0" smtClean="0">
                <a:solidFill>
                  <a:srgbClr val="FFFF00"/>
                </a:solidFill>
                <a:latin typeface="Tahoma "/>
              </a:rPr>
              <a:t>nastaví heslo XXX</a:t>
            </a:r>
            <a:r>
              <a:rPr lang="cs-CZ" altLang="cs-CZ" sz="2000" dirty="0" smtClean="0">
                <a:solidFill>
                  <a:srgbClr val="F9D607"/>
                </a:solidFill>
                <a:latin typeface="Tahoma "/>
              </a:rPr>
              <a:t> </a:t>
            </a:r>
            <a:r>
              <a:rPr lang="cs-CZ" altLang="cs-CZ" sz="2000" dirty="0">
                <a:solidFill>
                  <a:srgbClr val="F9D607"/>
                </a:solidFill>
                <a:latin typeface="Tahoma "/>
              </a:rPr>
              <a:t>– </a:t>
            </a:r>
            <a:r>
              <a:rPr lang="cs-CZ" altLang="cs-CZ" sz="2000" dirty="0">
                <a:latin typeface="Tahoma "/>
              </a:rPr>
              <a:t>při prvním přihlášení si toto heslo změníte (musí mít alespoň 6 znaků).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  <a:latin typeface="+mj-lt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/>
              <a:t>Po přihlášení můžete </a:t>
            </a:r>
            <a:r>
              <a:rPr lang="cs-CZ" altLang="cs-CZ" sz="2000" dirty="0" smtClean="0">
                <a:solidFill>
                  <a:srgbClr val="FFFF66"/>
                </a:solidFill>
              </a:rPr>
              <a:t>kontrolovat své výpůjčky, prodlužovat</a:t>
            </a:r>
            <a:r>
              <a:rPr lang="cs-CZ" altLang="cs-CZ" sz="2000" dirty="0" smtClean="0">
                <a:solidFill>
                  <a:srgbClr val="FF3300"/>
                </a:solidFill>
              </a:rPr>
              <a:t> </a:t>
            </a:r>
            <a:r>
              <a:rPr lang="cs-CZ" altLang="cs-CZ" sz="2000" dirty="0" smtClean="0">
                <a:solidFill>
                  <a:srgbClr val="FFFF66"/>
                </a:solidFill>
              </a:rPr>
              <a:t>knihy</a:t>
            </a:r>
            <a:r>
              <a:rPr lang="cs-CZ" altLang="cs-CZ" sz="2000" dirty="0" smtClean="0"/>
              <a:t> (pokud už neproběhla výpůjční doba), </a:t>
            </a:r>
            <a:r>
              <a:rPr lang="cs-CZ" altLang="cs-CZ" sz="2000" dirty="0" smtClean="0">
                <a:solidFill>
                  <a:srgbClr val="FFFF66"/>
                </a:solidFill>
              </a:rPr>
              <a:t>provádět</a:t>
            </a:r>
            <a:r>
              <a:rPr lang="cs-CZ" altLang="cs-CZ" sz="2000" dirty="0" smtClean="0">
                <a:solidFill>
                  <a:srgbClr val="FF3300"/>
                </a:solidFill>
              </a:rPr>
              <a:t> </a:t>
            </a:r>
            <a:r>
              <a:rPr lang="cs-CZ" altLang="cs-CZ" sz="2000" dirty="0" smtClean="0">
                <a:solidFill>
                  <a:srgbClr val="FFFF66"/>
                </a:solidFill>
              </a:rPr>
              <a:t>rezervace</a:t>
            </a:r>
            <a:r>
              <a:rPr lang="cs-CZ" altLang="cs-CZ" sz="2000" dirty="0" smtClean="0"/>
              <a:t> – jen u knih, které jsou absenční a jsou rozpůjčené</a:t>
            </a:r>
            <a:r>
              <a:rPr lang="cs-CZ" altLang="cs-CZ" sz="22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Čtenářské konto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379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t="9331" r="18887" b="17603"/>
          <a:stretch>
            <a:fillRect/>
          </a:stretch>
        </p:blipFill>
        <p:spPr bwMode="auto">
          <a:xfrm>
            <a:off x="522288" y="1471613"/>
            <a:ext cx="80994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Kopírování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600" dirty="0" smtClean="0"/>
              <a:t>V knihovně lze kopírovat a tisknout z počítačů prostřednictvím kopírky firmy TARAN.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600" dirty="0" smtClean="0"/>
              <a:t>Na ISIC karty si nabijete kredit u knihovnice.</a:t>
            </a:r>
            <a:r>
              <a:rPr lang="cs-CZ" alt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400" dirty="0" smtClean="0"/>
              <a:t>			 </a:t>
            </a:r>
            <a:r>
              <a:rPr lang="cs-CZ" altLang="cs-CZ" sz="2800" dirty="0" smtClean="0">
                <a:solidFill>
                  <a:srgbClr val="FFFF66"/>
                </a:solidFill>
              </a:rPr>
              <a:t>1 stránka - 1,20 Kč.</a:t>
            </a:r>
            <a:r>
              <a:rPr lang="cs-CZ" altLang="cs-CZ" sz="2400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600" dirty="0" smtClean="0"/>
              <a:t>Tento kredit platí na všech pracovištích knihovny UP. V kterékoli z nich si můžete kredit opětovně dobít.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600" dirty="0" smtClean="0"/>
              <a:t>Je výhodnější vložit si vyšší částku. Ušetříte si tak čekání na dobití, je-li v knihovně větší provoz. Minimum je v naší knihovně 30,- Kč. Případný zůstatek lze v závěru studia vybrat zpět.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600" dirty="0" smtClean="0"/>
              <a:t>POZOR! – Neplést si s kreditem na obědy.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altLang="cs-CZ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Personální obsazení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Mgr. Jiří </a:t>
            </a:r>
            <a:r>
              <a:rPr lang="cs-CZ" altLang="cs-CZ" dirty="0" err="1" smtClean="0"/>
              <a:t>Piáček</a:t>
            </a:r>
            <a:r>
              <a:rPr lang="cs-CZ" altLang="cs-CZ" dirty="0" smtClean="0"/>
              <a:t> – vedoucí knihovny</a:t>
            </a:r>
          </a:p>
          <a:p>
            <a:pPr eaLnBrk="1" hangingPunct="1">
              <a:defRPr/>
            </a:pPr>
            <a:r>
              <a:rPr lang="cs-CZ" altLang="cs-CZ" dirty="0" smtClean="0"/>
              <a:t>Mgr. Petra Juráňová</a:t>
            </a:r>
          </a:p>
          <a:p>
            <a:pPr eaLnBrk="1" hangingPunct="1">
              <a:defRPr/>
            </a:pPr>
            <a:r>
              <a:rPr lang="cs-CZ" altLang="cs-CZ" dirty="0" smtClean="0"/>
              <a:t>Mgr. Hana </a:t>
            </a:r>
            <a:r>
              <a:rPr lang="cs-CZ" altLang="cs-CZ" dirty="0" err="1" smtClean="0"/>
              <a:t>Frycová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Mgr. Lada </a:t>
            </a:r>
            <a:r>
              <a:rPr lang="cs-CZ" altLang="cs-CZ" dirty="0" err="1" smtClean="0"/>
              <a:t>Polláková</a:t>
            </a:r>
            <a:endParaRPr lang="cs-CZ" altLang="cs-CZ" dirty="0" smtClean="0"/>
          </a:p>
        </p:txBody>
      </p:sp>
      <p:pic>
        <p:nvPicPr>
          <p:cNvPr id="6148" name="Picture 6" descr="DSC07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1202"/>
          <a:stretch>
            <a:fillRect/>
          </a:stretch>
        </p:blipFill>
        <p:spPr bwMode="auto">
          <a:xfrm>
            <a:off x="6804025" y="2997200"/>
            <a:ext cx="1398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Prodej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V Knihovně CMTF můžete zakoupit vybrané tituly knih.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Ceník je vyvěšen na nástěnce vlevo od dveří do knihovny.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Taktéž lze zakoupit vybrané propagační předměty fakulty.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268413"/>
            <a:ext cx="8229600" cy="4475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	Přejeme Vám hodně úspěchů ve studiu a příjemnou spolupráci s naší knihovnou i ostatním složkami Univerzity Palackého.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</p:txBody>
      </p:sp>
      <p:pic>
        <p:nvPicPr>
          <p:cNvPr id="38915" name="Picture 4" descr="obrkni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3378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</a:rPr>
              <a:t>Výpůjční doba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FF00"/>
                </a:solidFill>
                <a:latin typeface="+mj-lt"/>
              </a:rPr>
              <a:t>PO 9:00 – </a:t>
            </a: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18:00</a:t>
            </a:r>
            <a:endParaRPr lang="cs-CZ" altLang="cs-CZ" b="1" dirty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FF00"/>
                </a:solidFill>
                <a:latin typeface="+mj-lt"/>
              </a:rPr>
              <a:t>ÚT 9:00 – </a:t>
            </a: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16:00</a:t>
            </a:r>
            <a:endParaRPr lang="cs-CZ" altLang="cs-CZ" b="1" dirty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FF00"/>
                </a:solidFill>
                <a:latin typeface="+mj-lt"/>
              </a:rPr>
              <a:t>ST 9:00 – </a:t>
            </a: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18:00</a:t>
            </a:r>
            <a:endParaRPr lang="cs-CZ" altLang="cs-CZ" b="1" dirty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FF00"/>
                </a:solidFill>
                <a:latin typeface="+mj-lt"/>
              </a:rPr>
              <a:t>ČT 9:00 – </a:t>
            </a: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16:00</a:t>
            </a:r>
            <a:endParaRPr lang="cs-CZ" altLang="cs-CZ" b="1" dirty="0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FF00"/>
                </a:solidFill>
                <a:latin typeface="+mj-lt"/>
              </a:rPr>
              <a:t>PÁ 9:00 – </a:t>
            </a: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13:00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b="1" dirty="0" smtClean="0">
                <a:solidFill>
                  <a:srgbClr val="FFFF00"/>
                </a:solidFill>
                <a:latin typeface="+mj-lt"/>
              </a:rPr>
              <a:t>So 9:30 </a:t>
            </a:r>
            <a:r>
              <a:rPr lang="cs-CZ" altLang="cs-CZ" b="1" smtClean="0">
                <a:solidFill>
                  <a:srgbClr val="FFFF00"/>
                </a:solidFill>
                <a:latin typeface="+mj-lt"/>
              </a:rPr>
              <a:t>– 13:30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4000" dirty="0" smtClean="0"/>
              <a:t>Profil fondu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400" b="1" dirty="0" smtClean="0">
                <a:latin typeface="Arial" charset="0"/>
              </a:rPr>
              <a:t>Knihovna </a:t>
            </a:r>
            <a:r>
              <a:rPr lang="cs-CZ" altLang="cs-CZ" sz="2400" b="1" dirty="0">
                <a:latin typeface="Arial" charset="0"/>
              </a:rPr>
              <a:t>obhospodařuje cca </a:t>
            </a:r>
            <a:r>
              <a:rPr lang="cs-CZ" altLang="cs-CZ" sz="2400" b="1" dirty="0" smtClean="0">
                <a:latin typeface="Arial" charset="0"/>
              </a:rPr>
              <a:t>50 </a:t>
            </a:r>
            <a:r>
              <a:rPr lang="cs-CZ" altLang="cs-CZ" sz="2400" b="1" dirty="0">
                <a:latin typeface="Arial" charset="0"/>
              </a:rPr>
              <a:t>000 knih, </a:t>
            </a:r>
            <a:r>
              <a:rPr lang="cs-CZ" altLang="cs-CZ" sz="2400" b="1" dirty="0" smtClean="0">
                <a:latin typeface="Arial" charset="0"/>
              </a:rPr>
              <a:t/>
            </a:r>
            <a:br>
              <a:rPr lang="cs-CZ" altLang="cs-CZ" sz="2400" b="1" dirty="0" smtClean="0">
                <a:latin typeface="Arial" charset="0"/>
              </a:rPr>
            </a:br>
            <a:r>
              <a:rPr lang="cs-CZ" altLang="cs-CZ" sz="2400" b="1" dirty="0" smtClean="0">
                <a:latin typeface="Arial" charset="0"/>
              </a:rPr>
              <a:t>1/3 </a:t>
            </a:r>
            <a:r>
              <a:rPr lang="cs-CZ" altLang="cs-CZ" sz="2400" b="1" dirty="0">
                <a:latin typeface="Arial" charset="0"/>
              </a:rPr>
              <a:t>z nich je umístěna na katedrách.</a:t>
            </a:r>
            <a:br>
              <a:rPr lang="cs-CZ" altLang="cs-CZ" sz="2400" b="1" dirty="0">
                <a:latin typeface="Arial" charset="0"/>
              </a:rPr>
            </a:br>
            <a:endParaRPr lang="cs-CZ" altLang="cs-CZ" sz="2400" dirty="0" smtClean="0"/>
          </a:p>
        </p:txBody>
      </p:sp>
      <p:sp>
        <p:nvSpPr>
          <p:cNvPr id="9219" name="Text Box 28"/>
          <p:cNvSpPr txBox="1">
            <a:spLocks noChangeArrowheads="1"/>
          </p:cNvSpPr>
          <p:nvPr/>
        </p:nvSpPr>
        <p:spPr bwMode="auto">
          <a:xfrm>
            <a:off x="539750" y="4313238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4100" name="Text Box 29"/>
          <p:cNvSpPr txBox="1">
            <a:spLocks noChangeArrowheads="1"/>
          </p:cNvSpPr>
          <p:nvPr/>
        </p:nvSpPr>
        <p:spPr bwMode="auto">
          <a:xfrm>
            <a:off x="503339" y="1818938"/>
            <a:ext cx="82089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cs-CZ" sz="2400" b="1" dirty="0" smtClean="0">
                <a:latin typeface="Arial" charset="0"/>
              </a:rPr>
              <a:t>	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Jádro fondu </a:t>
            </a:r>
          </a:p>
          <a:p>
            <a:pPr marL="1485900" lvl="2" indent="-3429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teologie</a:t>
            </a:r>
          </a:p>
          <a:p>
            <a:pPr marL="1485900" lvl="2" indent="-3429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biblistika </a:t>
            </a:r>
          </a:p>
          <a:p>
            <a:pPr marL="1485900" lvl="2" indent="-3429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liturgika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1485900" lvl="2" indent="-3429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filosofie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cs-CZ" alt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Hraniční obory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historie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sociologie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právo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psychologie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pedagogika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altLang="cs-CZ" sz="2400" b="1" dirty="0" smtClean="0">
                <a:latin typeface="Arial" charset="0"/>
              </a:rPr>
              <a:t>apod.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Vybavení knihovny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69325" cy="4467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V knihovně je 11 studijních míst  a 2 multimediální pracoviště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Na galerii je 16 studijních míst s </a:t>
            </a:r>
            <a:r>
              <a:rPr lang="cs-CZ" altLang="cs-CZ" sz="2400" dirty="0" smtClean="0"/>
              <a:t>možností </a:t>
            </a:r>
            <a:r>
              <a:rPr lang="cs-CZ" altLang="cs-CZ" sz="2400" dirty="0"/>
              <a:t>připojení notebooků do </a:t>
            </a:r>
            <a:r>
              <a:rPr lang="cs-CZ" altLang="cs-CZ" sz="2400" dirty="0" smtClean="0"/>
              <a:t>sítě </a:t>
            </a: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400" dirty="0"/>
              <a:t>V knihovně je i </a:t>
            </a:r>
            <a:r>
              <a:rPr lang="cs-CZ" altLang="cs-CZ" sz="2400" dirty="0" err="1" smtClean="0"/>
              <a:t>wifi</a:t>
            </a:r>
            <a:r>
              <a:rPr lang="cs-CZ" altLang="cs-CZ" sz="2400" dirty="0" smtClean="0"/>
              <a:t>, návod pro připojení naleznete na wiki.upol.cz</a:t>
            </a: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4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 smtClean="0"/>
          </a:p>
        </p:txBody>
      </p:sp>
      <p:pic>
        <p:nvPicPr>
          <p:cNvPr id="11268" name="Picture 4" descr="DSC07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5" b="53542"/>
          <a:stretch>
            <a:fillRect/>
          </a:stretch>
        </p:blipFill>
        <p:spPr bwMode="auto">
          <a:xfrm>
            <a:off x="827088" y="4868863"/>
            <a:ext cx="21590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DSC07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24384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100_15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25431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/>
            </a:r>
            <a:br>
              <a:rPr lang="cs-CZ" altLang="cs-CZ" sz="4000" smtClean="0"/>
            </a:br>
            <a:r>
              <a:rPr lang="cs-CZ" altLang="cs-CZ" sz="4000" smtClean="0"/>
              <a:t>Půjčovna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pic>
        <p:nvPicPr>
          <p:cNvPr id="12291" name="Picture 4" descr="pujčov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7041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Studovna a sklad</a:t>
            </a:r>
          </a:p>
        </p:txBody>
      </p:sp>
      <p:pic>
        <p:nvPicPr>
          <p:cNvPr id="14339" name="Picture 4" descr="sklad+studov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8925"/>
            <a:ext cx="7489825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altLang="cs-CZ" sz="3500" dirty="0" smtClean="0"/>
              <a:t>Stránky Knihovny UP najdete na adrese</a:t>
            </a:r>
            <a:r>
              <a:rPr lang="cs-CZ" altLang="cs-CZ" sz="40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6000" dirty="0" smtClean="0">
                <a:solidFill>
                  <a:srgbClr val="FF3300"/>
                </a:solidFill>
                <a:hlinkClick r:id="rId3"/>
              </a:rPr>
              <a:t>http://knihovna.upol.cz</a:t>
            </a:r>
            <a:endParaRPr lang="cs-CZ" altLang="cs-CZ" sz="6000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5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5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8229600" cy="33845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Na webových stránkách Knihovny UP najdete řadu užitečných informací a odkazů.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Jedná se zejména o </a:t>
            </a:r>
            <a:r>
              <a:rPr lang="cs-CZ" altLang="cs-CZ" sz="2400" u="sng" dirty="0" smtClean="0"/>
              <a:t>Souborný katalog</a:t>
            </a:r>
            <a:r>
              <a:rPr lang="cs-CZ" altLang="cs-CZ" sz="2400" dirty="0" smtClean="0"/>
              <a:t>, to znamená, že zde najdete všechny knihy ve fondu Knihovny UP na všech jejích pracovištích. Knihy jsou zpracovávány v systému </a:t>
            </a:r>
            <a:r>
              <a:rPr lang="cs-CZ" altLang="cs-CZ" sz="2400" dirty="0" err="1" smtClean="0"/>
              <a:t>Advanced</a:t>
            </a:r>
            <a:r>
              <a:rPr lang="cs-CZ" altLang="cs-CZ" sz="2400" dirty="0" smtClean="0"/>
              <a:t> Rapid </a:t>
            </a:r>
            <a:r>
              <a:rPr lang="cs-CZ" altLang="cs-CZ" sz="2400" dirty="0" err="1" smtClean="0"/>
              <a:t>Library</a:t>
            </a:r>
            <a:r>
              <a:rPr lang="cs-CZ" altLang="cs-CZ" sz="2400" dirty="0" smtClean="0"/>
              <a:t> (ARL).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Půjčovat si můžete nejen na své mateřské fakultě, ale i absenční výpůjčky v Ústřední knihovně a knihovnách ostatních fakult.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400" dirty="0" smtClean="0"/>
              <a:t>DŮLEŽITÉ UPOZORNĚNÍ: </a:t>
            </a:r>
            <a:r>
              <a:rPr lang="cs-CZ" altLang="cs-CZ" sz="2400" u="sng" dirty="0" smtClean="0"/>
              <a:t>Britské centrum</a:t>
            </a:r>
            <a:r>
              <a:rPr lang="cs-CZ" altLang="cs-CZ" sz="2400" dirty="0" smtClean="0"/>
              <a:t> je sice součástí Knihovny UP, ale má samostatný knihovní řád a jeho služby jsou placené.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411413" y="404813"/>
            <a:ext cx="391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Katalog Knihovny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1021</TotalTime>
  <Words>907</Words>
  <Application>Microsoft Office PowerPoint</Application>
  <PresentationFormat>Předvádění na obrazovce (4:3)</PresentationFormat>
  <Paragraphs>126</Paragraphs>
  <Slides>21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Tahoma</vt:lpstr>
      <vt:lpstr>Tahoma </vt:lpstr>
      <vt:lpstr>Wingdings</vt:lpstr>
      <vt:lpstr>Textura</vt:lpstr>
      <vt:lpstr>Knihovna CMTF UP</vt:lpstr>
      <vt:lpstr>Personální obsazení</vt:lpstr>
      <vt:lpstr>Výpůjční doba</vt:lpstr>
      <vt:lpstr> Profil fondu Knihovna obhospodařuje cca 50 000 knih,  1/3 z nich je umístěna na katedrách. </vt:lpstr>
      <vt:lpstr>Vybavení knihovny</vt:lpstr>
      <vt:lpstr> Půjčovna </vt:lpstr>
      <vt:lpstr>Studovna a sklad</vt:lpstr>
      <vt:lpstr>Stránky Knihovny UP najdete na adrese </vt:lpstr>
      <vt:lpstr>Prezentace aplikace PowerPoint</vt:lpstr>
      <vt:lpstr>  </vt:lpstr>
      <vt:lpstr>Kategorie čtenářů</vt:lpstr>
      <vt:lpstr>Kategorie knih</vt:lpstr>
      <vt:lpstr>Prezentace aplikace PowerPoint</vt:lpstr>
      <vt:lpstr>Prodloužení</vt:lpstr>
      <vt:lpstr>Upozornění k výpůjčkám:</vt:lpstr>
      <vt:lpstr>Prezentace aplikace PowerPoint</vt:lpstr>
      <vt:lpstr>Čtenářské konto</vt:lpstr>
      <vt:lpstr>Čtenářské konto</vt:lpstr>
      <vt:lpstr>Kopírování</vt:lpstr>
      <vt:lpstr>Prodej</vt:lpstr>
      <vt:lpstr>Prezentace aplikace PowerPoint</vt:lpstr>
    </vt:vector>
  </TitlesOfParts>
  <Company>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Knihovna CMTF UP</dc:title>
  <dc:creator>uzivatel</dc:creator>
  <cp:lastModifiedBy>Piacek Jiri</cp:lastModifiedBy>
  <cp:revision>35</cp:revision>
  <cp:lastPrinted>2014-09-09T13:36:06Z</cp:lastPrinted>
  <dcterms:created xsi:type="dcterms:W3CDTF">2008-09-13T07:51:09Z</dcterms:created>
  <dcterms:modified xsi:type="dcterms:W3CDTF">2022-09-05T07:13:43Z</dcterms:modified>
</cp:coreProperties>
</file>